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35"/>
  </p:notesMasterIdLst>
  <p:handoutMasterIdLst>
    <p:handoutMasterId r:id="rId36"/>
  </p:handoutMasterIdLst>
  <p:sldIdLst>
    <p:sldId id="324" r:id="rId2"/>
    <p:sldId id="345" r:id="rId3"/>
    <p:sldId id="380" r:id="rId4"/>
    <p:sldId id="348" r:id="rId5"/>
    <p:sldId id="349" r:id="rId6"/>
    <p:sldId id="350" r:id="rId7"/>
    <p:sldId id="351" r:id="rId8"/>
    <p:sldId id="371" r:id="rId9"/>
    <p:sldId id="352" r:id="rId10"/>
    <p:sldId id="353" r:id="rId11"/>
    <p:sldId id="354" r:id="rId12"/>
    <p:sldId id="372" r:id="rId13"/>
    <p:sldId id="355" r:id="rId14"/>
    <p:sldId id="356" r:id="rId15"/>
    <p:sldId id="357" r:id="rId16"/>
    <p:sldId id="358" r:id="rId17"/>
    <p:sldId id="359" r:id="rId18"/>
    <p:sldId id="360" r:id="rId19"/>
    <p:sldId id="361" r:id="rId20"/>
    <p:sldId id="362" r:id="rId21"/>
    <p:sldId id="363" r:id="rId22"/>
    <p:sldId id="374" r:id="rId23"/>
    <p:sldId id="373" r:id="rId24"/>
    <p:sldId id="364" r:id="rId25"/>
    <p:sldId id="382" r:id="rId26"/>
    <p:sldId id="365" r:id="rId27"/>
    <p:sldId id="366" r:id="rId28"/>
    <p:sldId id="367" r:id="rId29"/>
    <p:sldId id="375" r:id="rId30"/>
    <p:sldId id="378" r:id="rId31"/>
    <p:sldId id="376" r:id="rId32"/>
    <p:sldId id="379" r:id="rId33"/>
    <p:sldId id="381" r:id="rId34"/>
  </p:sldIdLst>
  <p:sldSz cx="9144000" cy="6858000" type="screen4x3"/>
  <p:notesSz cx="7099300" cy="10234613"/>
  <p:defaultTextStyle>
    <a:defPPr>
      <a:defRPr lang="fr-FR"/>
    </a:defPPr>
    <a:lvl1pPr algn="ctr" rtl="0" fontAlgn="base">
      <a:spcBef>
        <a:spcPct val="0"/>
      </a:spcBef>
      <a:spcAft>
        <a:spcPct val="0"/>
      </a:spcAft>
      <a:defRPr sz="2300" kern="1200">
        <a:solidFill>
          <a:schemeClr val="tx1"/>
        </a:solidFill>
        <a:latin typeface="Arial" charset="0"/>
        <a:ea typeface="+mn-ea"/>
        <a:cs typeface="Arial" charset="0"/>
      </a:defRPr>
    </a:lvl1pPr>
    <a:lvl2pPr marL="426698" algn="ctr" rtl="0" fontAlgn="base">
      <a:spcBef>
        <a:spcPct val="0"/>
      </a:spcBef>
      <a:spcAft>
        <a:spcPct val="0"/>
      </a:spcAft>
      <a:defRPr sz="2300" kern="1200">
        <a:solidFill>
          <a:schemeClr val="tx1"/>
        </a:solidFill>
        <a:latin typeface="Arial" charset="0"/>
        <a:ea typeface="+mn-ea"/>
        <a:cs typeface="Arial" charset="0"/>
      </a:defRPr>
    </a:lvl2pPr>
    <a:lvl3pPr marL="853396" algn="ctr" rtl="0" fontAlgn="base">
      <a:spcBef>
        <a:spcPct val="0"/>
      </a:spcBef>
      <a:spcAft>
        <a:spcPct val="0"/>
      </a:spcAft>
      <a:defRPr sz="2300" kern="1200">
        <a:solidFill>
          <a:schemeClr val="tx1"/>
        </a:solidFill>
        <a:latin typeface="Arial" charset="0"/>
        <a:ea typeface="+mn-ea"/>
        <a:cs typeface="Arial" charset="0"/>
      </a:defRPr>
    </a:lvl3pPr>
    <a:lvl4pPr marL="1280093" algn="ctr" rtl="0" fontAlgn="base">
      <a:spcBef>
        <a:spcPct val="0"/>
      </a:spcBef>
      <a:spcAft>
        <a:spcPct val="0"/>
      </a:spcAft>
      <a:defRPr sz="2300" kern="1200">
        <a:solidFill>
          <a:schemeClr val="tx1"/>
        </a:solidFill>
        <a:latin typeface="Arial" charset="0"/>
        <a:ea typeface="+mn-ea"/>
        <a:cs typeface="Arial" charset="0"/>
      </a:defRPr>
    </a:lvl4pPr>
    <a:lvl5pPr marL="1706791" algn="ctr" rtl="0" fontAlgn="base">
      <a:spcBef>
        <a:spcPct val="0"/>
      </a:spcBef>
      <a:spcAft>
        <a:spcPct val="0"/>
      </a:spcAft>
      <a:defRPr sz="2300" kern="1200">
        <a:solidFill>
          <a:schemeClr val="tx1"/>
        </a:solidFill>
        <a:latin typeface="Arial" charset="0"/>
        <a:ea typeface="+mn-ea"/>
        <a:cs typeface="Arial" charset="0"/>
      </a:defRPr>
    </a:lvl5pPr>
    <a:lvl6pPr marL="2133489" algn="l" defTabSz="853396" rtl="0" eaLnBrk="1" latinLnBrk="0" hangingPunct="1">
      <a:defRPr sz="2300" kern="1200">
        <a:solidFill>
          <a:schemeClr val="tx1"/>
        </a:solidFill>
        <a:latin typeface="Arial" charset="0"/>
        <a:ea typeface="+mn-ea"/>
        <a:cs typeface="Arial" charset="0"/>
      </a:defRPr>
    </a:lvl6pPr>
    <a:lvl7pPr marL="2560187" algn="l" defTabSz="853396" rtl="0" eaLnBrk="1" latinLnBrk="0" hangingPunct="1">
      <a:defRPr sz="2300" kern="1200">
        <a:solidFill>
          <a:schemeClr val="tx1"/>
        </a:solidFill>
        <a:latin typeface="Arial" charset="0"/>
        <a:ea typeface="+mn-ea"/>
        <a:cs typeface="Arial" charset="0"/>
      </a:defRPr>
    </a:lvl7pPr>
    <a:lvl8pPr marL="2986885" algn="l" defTabSz="853396" rtl="0" eaLnBrk="1" latinLnBrk="0" hangingPunct="1">
      <a:defRPr sz="2300" kern="1200">
        <a:solidFill>
          <a:schemeClr val="tx1"/>
        </a:solidFill>
        <a:latin typeface="Arial" charset="0"/>
        <a:ea typeface="+mn-ea"/>
        <a:cs typeface="Arial" charset="0"/>
      </a:defRPr>
    </a:lvl8pPr>
    <a:lvl9pPr marL="3413582" algn="l" defTabSz="853396" rtl="0" eaLnBrk="1" latinLnBrk="0" hangingPunct="1">
      <a:defRPr sz="23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79646"/>
    <a:srgbClr val="FF0000"/>
    <a:srgbClr val="F9B073"/>
    <a:srgbClr val="DCE6F2"/>
    <a:srgbClr val="0070C0"/>
    <a:srgbClr val="92D050"/>
    <a:srgbClr val="769537"/>
    <a:srgbClr val="C0000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00" autoAdjust="0"/>
    <p:restoredTop sz="87247" autoAdjust="0"/>
  </p:normalViewPr>
  <p:slideViewPr>
    <p:cSldViewPr snapToGrid="0">
      <p:cViewPr varScale="1">
        <p:scale>
          <a:sx n="74" d="100"/>
          <a:sy n="74" d="100"/>
        </p:scale>
        <p:origin x="-1392" y="-78"/>
      </p:cViewPr>
      <p:guideLst>
        <p:guide orient="horz" pos="2176"/>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40" d="100"/>
        <a:sy n="40" d="100"/>
      </p:scale>
      <p:origin x="0" y="0"/>
    </p:cViewPr>
  </p:sorterViewPr>
  <p:notesViewPr>
    <p:cSldViewPr snapToGrid="0">
      <p:cViewPr>
        <p:scale>
          <a:sx n="100" d="100"/>
          <a:sy n="100" d="100"/>
        </p:scale>
        <p:origin x="-1480" y="584"/>
      </p:cViewPr>
      <p:guideLst>
        <p:guide orient="horz" pos="3224"/>
        <p:guide pos="2237"/>
      </p:guideLst>
    </p:cSldViewPr>
  </p:notesViewPr>
  <p:gridSpacing cx="360045" cy="36004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6147" name="Rectangle 3"/>
          <p:cNvSpPr>
            <a:spLocks noGrp="1" noChangeArrowheads="1"/>
          </p:cNvSpPr>
          <p:nvPr>
            <p:ph type="dt" sz="quarter"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6148" name="Rectangle 4"/>
          <p:cNvSpPr>
            <a:spLocks noGrp="1" noChangeArrowheads="1"/>
          </p:cNvSpPr>
          <p:nvPr>
            <p:ph type="ftr" sz="quarter" idx="2"/>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6149" name="Rectangle 5"/>
          <p:cNvSpPr>
            <a:spLocks noGrp="1" noChangeArrowheads="1"/>
          </p:cNvSpPr>
          <p:nvPr>
            <p:ph type="sldNum" sz="quarter" idx="3"/>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B9A11DC5-B027-4CD7-9C4D-B8FAE8E162BD}" type="slidenum">
              <a:rPr lang="fr-FR"/>
              <a:pPr>
                <a:defRPr/>
              </a:pPr>
              <a:t>‹N°›</a:t>
            </a:fld>
            <a:endParaRPr lang="fr-FR" dirty="0"/>
          </a:p>
        </p:txBody>
      </p:sp>
    </p:spTree>
    <p:extLst>
      <p:ext uri="{BB962C8B-B14F-4D97-AF65-F5344CB8AC3E}">
        <p14:creationId xmlns:p14="http://schemas.microsoft.com/office/powerpoint/2010/main" val="1306202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7171" name="Rectangle 3"/>
          <p:cNvSpPr>
            <a:spLocks noGrp="1" noChangeArrowheads="1"/>
          </p:cNvSpPr>
          <p:nvPr>
            <p:ph type="dt"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32772" name="Rectangle 4"/>
          <p:cNvSpPr>
            <a:spLocks noGrp="1" noRot="1" noChangeAspect="1" noChangeArrowheads="1" noTextEdit="1"/>
          </p:cNvSpPr>
          <p:nvPr>
            <p:ph type="sldImg" idx="2"/>
          </p:nvPr>
        </p:nvSpPr>
        <p:spPr bwMode="auto">
          <a:xfrm>
            <a:off x="992188" y="769938"/>
            <a:ext cx="5114925" cy="38354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9619" y="4860928"/>
            <a:ext cx="5680075" cy="4605339"/>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7175" name="Rectangle 7"/>
          <p:cNvSpPr>
            <a:spLocks noGrp="1" noChangeArrowheads="1"/>
          </p:cNvSpPr>
          <p:nvPr>
            <p:ph type="sldNum" sz="quarter" idx="5"/>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9A9BCB00-00ED-46CE-BCBE-2C1EE66DCAAA}" type="slidenum">
              <a:rPr lang="fr-FR"/>
              <a:pPr>
                <a:defRPr/>
              </a:pPr>
              <a:t>‹N°›</a:t>
            </a:fld>
            <a:endParaRPr lang="fr-FR" dirty="0"/>
          </a:p>
        </p:txBody>
      </p:sp>
    </p:spTree>
    <p:extLst>
      <p:ext uri="{BB962C8B-B14F-4D97-AF65-F5344CB8AC3E}">
        <p14:creationId xmlns:p14="http://schemas.microsoft.com/office/powerpoint/2010/main" val="21494192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100" kern="1200">
        <a:solidFill>
          <a:schemeClr val="tx1"/>
        </a:solidFill>
        <a:latin typeface="Arial" charset="0"/>
        <a:ea typeface="+mn-ea"/>
        <a:cs typeface="Arial" charset="0"/>
      </a:defRPr>
    </a:lvl1pPr>
    <a:lvl2pPr marL="426698" algn="l" rtl="0" eaLnBrk="0" fontAlgn="base" hangingPunct="0">
      <a:spcBef>
        <a:spcPct val="30000"/>
      </a:spcBef>
      <a:spcAft>
        <a:spcPct val="0"/>
      </a:spcAft>
      <a:defRPr sz="1100" kern="1200">
        <a:solidFill>
          <a:schemeClr val="tx1"/>
        </a:solidFill>
        <a:latin typeface="Arial" charset="0"/>
        <a:ea typeface="+mn-ea"/>
        <a:cs typeface="Arial" charset="0"/>
      </a:defRPr>
    </a:lvl2pPr>
    <a:lvl3pPr marL="853396" algn="l" rtl="0" eaLnBrk="0" fontAlgn="base" hangingPunct="0">
      <a:spcBef>
        <a:spcPct val="30000"/>
      </a:spcBef>
      <a:spcAft>
        <a:spcPct val="0"/>
      </a:spcAft>
      <a:defRPr sz="1100" kern="1200">
        <a:solidFill>
          <a:schemeClr val="tx1"/>
        </a:solidFill>
        <a:latin typeface="Arial" charset="0"/>
        <a:ea typeface="+mn-ea"/>
        <a:cs typeface="Arial" charset="0"/>
      </a:defRPr>
    </a:lvl3pPr>
    <a:lvl4pPr marL="1280093" algn="l" rtl="0" eaLnBrk="0" fontAlgn="base" hangingPunct="0">
      <a:spcBef>
        <a:spcPct val="30000"/>
      </a:spcBef>
      <a:spcAft>
        <a:spcPct val="0"/>
      </a:spcAft>
      <a:defRPr sz="1100" kern="1200">
        <a:solidFill>
          <a:schemeClr val="tx1"/>
        </a:solidFill>
        <a:latin typeface="Arial" charset="0"/>
        <a:ea typeface="+mn-ea"/>
        <a:cs typeface="Arial" charset="0"/>
      </a:defRPr>
    </a:lvl4pPr>
    <a:lvl5pPr marL="1706791" algn="l" rtl="0" eaLnBrk="0" fontAlgn="base" hangingPunct="0">
      <a:spcBef>
        <a:spcPct val="30000"/>
      </a:spcBef>
      <a:spcAft>
        <a:spcPct val="0"/>
      </a:spcAft>
      <a:defRPr sz="1100" kern="1200">
        <a:solidFill>
          <a:schemeClr val="tx1"/>
        </a:solidFill>
        <a:latin typeface="Arial" charset="0"/>
        <a:ea typeface="+mn-ea"/>
        <a:cs typeface="Arial" charset="0"/>
      </a:defRPr>
    </a:lvl5pPr>
    <a:lvl6pPr marL="2133489" algn="l" defTabSz="853396" rtl="0" eaLnBrk="1" latinLnBrk="0" hangingPunct="1">
      <a:defRPr sz="1100" kern="1200">
        <a:solidFill>
          <a:schemeClr val="tx1"/>
        </a:solidFill>
        <a:latin typeface="+mn-lt"/>
        <a:ea typeface="+mn-ea"/>
        <a:cs typeface="+mn-cs"/>
      </a:defRPr>
    </a:lvl6pPr>
    <a:lvl7pPr marL="2560187" algn="l" defTabSz="853396" rtl="0" eaLnBrk="1" latinLnBrk="0" hangingPunct="1">
      <a:defRPr sz="1100" kern="1200">
        <a:solidFill>
          <a:schemeClr val="tx1"/>
        </a:solidFill>
        <a:latin typeface="+mn-lt"/>
        <a:ea typeface="+mn-ea"/>
        <a:cs typeface="+mn-cs"/>
      </a:defRPr>
    </a:lvl7pPr>
    <a:lvl8pPr marL="2986885" algn="l" defTabSz="853396" rtl="0" eaLnBrk="1" latinLnBrk="0" hangingPunct="1">
      <a:defRPr sz="1100" kern="1200">
        <a:solidFill>
          <a:schemeClr val="tx1"/>
        </a:solidFill>
        <a:latin typeface="+mn-lt"/>
        <a:ea typeface="+mn-ea"/>
        <a:cs typeface="+mn-cs"/>
      </a:defRPr>
    </a:lvl8pPr>
    <a:lvl9pPr marL="3413582" algn="l" defTabSz="853396"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1_Disposition personnalisée">
    <p:bg>
      <p:bgPr>
        <a:blipFill dpi="0" rotWithShape="1">
          <a:blip r:embed="rId2">
            <a:lum/>
          </a:blip>
          <a:srcRect/>
          <a:stretch>
            <a:fillRect l="-601000" r="-601000"/>
          </a:stretch>
        </a:blipFill>
        <a:effectLst/>
      </p:bgPr>
    </p:bg>
    <p:spTree>
      <p:nvGrpSpPr>
        <p:cNvPr id="1" name=""/>
        <p:cNvGrpSpPr/>
        <p:nvPr/>
      </p:nvGrpSpPr>
      <p:grpSpPr>
        <a:xfrm>
          <a:off x="0" y="0"/>
          <a:ext cx="0" cy="0"/>
          <a:chOff x="0" y="0"/>
          <a:chExt cx="0" cy="0"/>
        </a:xfrm>
      </p:grpSpPr>
      <p:sp>
        <p:nvSpPr>
          <p:cNvPr id="15" name="Rectangle 8"/>
          <p:cNvSpPr>
            <a:spLocks noChangeArrowheads="1"/>
          </p:cNvSpPr>
          <p:nvPr userDrawn="1"/>
        </p:nvSpPr>
        <p:spPr bwMode="auto">
          <a:xfrm>
            <a:off x="3893078" y="6283875"/>
            <a:ext cx="3600000" cy="321398"/>
          </a:xfrm>
          <a:prstGeom prst="rect">
            <a:avLst/>
          </a:prstGeom>
          <a:noFill/>
          <a:ln w="9525" algn="ctr">
            <a:noFill/>
            <a:miter lim="800000"/>
            <a:headEnd/>
            <a:tailEnd/>
          </a:ln>
          <a:effectLst/>
        </p:spPr>
        <p:txBody>
          <a:bodyPr anchor="b" anchorCtr="0"/>
          <a:lstStyle/>
          <a:p>
            <a:r>
              <a:rPr lang="fr-FR" sz="1600" dirty="0" smtClean="0">
                <a:solidFill>
                  <a:schemeClr val="bg1"/>
                </a:solidFill>
                <a:latin typeface="+mj-lt"/>
              </a:rPr>
              <a:t>Rabat, le </a:t>
            </a:r>
            <a:fld id="{E9B61218-139E-4E5A-8090-72B866DB9951}" type="datetime4">
              <a:rPr lang="fr-FR" sz="1600" b="1" smtClean="0">
                <a:solidFill>
                  <a:schemeClr val="bg1"/>
                </a:solidFill>
                <a:latin typeface="+mj-lt"/>
              </a:rPr>
              <a:t>27 mai 2023</a:t>
            </a:fld>
            <a:endParaRPr lang="fr-FR" sz="1600" b="1" dirty="0">
              <a:solidFill>
                <a:schemeClr val="bg1"/>
              </a:solidFill>
              <a:latin typeface="+mj-lt"/>
            </a:endParaRPr>
          </a:p>
        </p:txBody>
      </p:sp>
      <p:sp>
        <p:nvSpPr>
          <p:cNvPr id="18" name="Espace réservé du texte 2"/>
          <p:cNvSpPr>
            <a:spLocks noGrp="1"/>
          </p:cNvSpPr>
          <p:nvPr userDrawn="1">
            <p:ph type="body" sz="quarter" idx="10"/>
          </p:nvPr>
        </p:nvSpPr>
        <p:spPr>
          <a:xfrm>
            <a:off x="2456283" y="3046816"/>
            <a:ext cx="6473590" cy="1763179"/>
          </a:xfrm>
          <a:noFill/>
          <a:ln w="9525">
            <a:noFill/>
            <a:miter lim="800000"/>
            <a:headEnd/>
            <a:tailEnd/>
          </a:ln>
          <a:effectLst/>
        </p:spPr>
        <p:txBody>
          <a:bodyPr vert="horz" wrap="square" lIns="85340" tIns="180000" rIns="85340" bIns="42670" numCol="1" anchor="t" anchorCtr="0" compatLnSpc="1">
            <a:prstTxWarp prst="textNoShape">
              <a:avLst/>
            </a:prstTxWarp>
          </a:bodyPr>
          <a:lstStyle>
            <a:lvl1pPr marL="0" indent="0" algn="ctr">
              <a:buFontTx/>
              <a:buNone/>
              <a:defRPr lang="fr-FR" sz="2400" b="1" dirty="0">
                <a:solidFill>
                  <a:schemeClr val="bg1"/>
                </a:solidFill>
                <a:effectLst/>
                <a:latin typeface="+mj-lt"/>
                <a:ea typeface="+mj-ea"/>
                <a:cs typeface="+mj-cs"/>
              </a:defRPr>
            </a:lvl1pPr>
          </a:lstStyle>
          <a:p>
            <a:pPr lvl="0" algn="ctr">
              <a:spcBef>
                <a:spcPct val="0"/>
              </a:spcBef>
              <a:spcAft>
                <a:spcPct val="0"/>
              </a:spcAft>
            </a:pPr>
            <a:r>
              <a:rPr lang="fr-FR" dirty="0" smtClean="0"/>
              <a:t>Modifiez les styles du texte du masque</a:t>
            </a:r>
            <a:endParaRPr lang="fr-FR" dirty="0"/>
          </a:p>
        </p:txBody>
      </p:sp>
      <p:sp>
        <p:nvSpPr>
          <p:cNvPr id="5" name="Espace réservé du texte 4"/>
          <p:cNvSpPr>
            <a:spLocks noGrp="1"/>
          </p:cNvSpPr>
          <p:nvPr>
            <p:ph type="body" sz="quarter" idx="11"/>
          </p:nvPr>
        </p:nvSpPr>
        <p:spPr>
          <a:xfrm>
            <a:off x="2456283" y="2593975"/>
            <a:ext cx="6472800" cy="360000"/>
          </a:xfrm>
        </p:spPr>
        <p:txBody>
          <a:bodyPr/>
          <a:lstStyle>
            <a:lvl1pPr marL="0" indent="0" algn="ctr">
              <a:buFontTx/>
              <a:buNone/>
              <a:defRPr sz="2000" b="1">
                <a:solidFill>
                  <a:srgbClr val="FFFF00"/>
                </a:solidFill>
              </a:defRPr>
            </a:lvl1pPr>
          </a:lstStyle>
          <a:p>
            <a:pPr lvl="0"/>
            <a:r>
              <a:rPr lang="fr-FR" dirty="0" smtClean="0"/>
              <a:t>Modifiez les styles du texte du masque</a:t>
            </a:r>
            <a:endParaRPr lang="fr-FR" dirty="0"/>
          </a:p>
        </p:txBody>
      </p:sp>
      <p:sp>
        <p:nvSpPr>
          <p:cNvPr id="9" name="Rectangle 8"/>
          <p:cNvSpPr/>
          <p:nvPr userDrawn="1"/>
        </p:nvSpPr>
        <p:spPr>
          <a:xfrm>
            <a:off x="2496797" y="672748"/>
            <a:ext cx="6472800" cy="830997"/>
          </a:xfrm>
          <a:prstGeom prst="rect">
            <a:avLst/>
          </a:prstGeom>
        </p:spPr>
        <p:txBody>
          <a:bodyPr anchor="ctr" anchorCtr="0">
            <a:spAutoFit/>
          </a:bodyPr>
          <a:lstStyle/>
          <a:p>
            <a:r>
              <a:rPr lang="fr-FR" sz="1600" b="0" dirty="0" smtClean="0">
                <a:solidFill>
                  <a:schemeClr val="bg1"/>
                </a:solidFill>
              </a:rPr>
              <a:t>Session de formation</a:t>
            </a:r>
          </a:p>
          <a:p>
            <a:r>
              <a:rPr lang="fr-FR" sz="1600" b="0" dirty="0" smtClean="0">
                <a:solidFill>
                  <a:schemeClr val="bg1"/>
                </a:solidFill>
              </a:rPr>
              <a:t>Apports du décret n° 2-22-431 du 8 mars 2023 </a:t>
            </a:r>
          </a:p>
          <a:p>
            <a:r>
              <a:rPr lang="fr-FR" sz="1600" b="0" smtClean="0">
                <a:solidFill>
                  <a:schemeClr val="bg1"/>
                </a:solidFill>
              </a:rPr>
              <a:t>relatif aux marchés publics</a:t>
            </a:r>
            <a:endParaRPr lang="fr-FR" sz="1600" b="0" dirty="0">
              <a:solidFill>
                <a:schemeClr val="bg1"/>
              </a:solidFill>
            </a:endParaRPr>
          </a:p>
        </p:txBody>
      </p:sp>
      <p:sp>
        <p:nvSpPr>
          <p:cNvPr id="10" name="Rectangle 9"/>
          <p:cNvSpPr/>
          <p:nvPr userDrawn="1"/>
        </p:nvSpPr>
        <p:spPr>
          <a:xfrm>
            <a:off x="0" y="0"/>
            <a:ext cx="2340000" cy="6858000"/>
          </a:xfrm>
          <a:prstGeom prst="rect">
            <a:avLst/>
          </a:prstGeom>
          <a:solidFill>
            <a:schemeClr val="bg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000" tIns="144000" rIns="144000" bIns="144000" numCol="1" spcCol="1270" rtlCol="0" anchor="ctr" anchorCtr="0">
            <a:noAutofit/>
          </a:bodyPr>
          <a:lstStyle/>
          <a:p>
            <a:pPr algn="ctr" defTabSz="577850">
              <a:spcBef>
                <a:spcPct val="0"/>
              </a:spcBef>
              <a:spcAft>
                <a:spcPts val="0"/>
              </a:spcAft>
            </a:pPr>
            <a:endParaRPr lang="fr-FR" sz="1300" b="1" kern="1200" dirty="0" smtClean="0"/>
          </a:p>
        </p:txBody>
      </p:sp>
      <p:sp>
        <p:nvSpPr>
          <p:cNvPr id="11" name="ZoneTexte 10"/>
          <p:cNvSpPr txBox="1"/>
          <p:nvPr userDrawn="1"/>
        </p:nvSpPr>
        <p:spPr>
          <a:xfrm>
            <a:off x="104069" y="1939182"/>
            <a:ext cx="2124000" cy="1308050"/>
          </a:xfrm>
          <a:prstGeom prst="rect">
            <a:avLst/>
          </a:prstGeom>
          <a:noFill/>
        </p:spPr>
        <p:txBody>
          <a:bodyPr wrap="square" lIns="0" tIns="0" rIns="0" bIns="0" rtlCol="0" anchor="ctr" anchorCtr="0">
            <a:spAutoFit/>
          </a:bodyPr>
          <a:lstStyle/>
          <a:p>
            <a:pPr algn="l">
              <a:spcBef>
                <a:spcPts val="0"/>
              </a:spcBef>
              <a:spcAft>
                <a:spcPts val="0"/>
              </a:spcAft>
            </a:pPr>
            <a:r>
              <a:rPr lang="fr-FR" sz="1000" b="0" dirty="0" smtClean="0">
                <a:solidFill>
                  <a:schemeClr val="tx1">
                    <a:lumMod val="65000"/>
                    <a:lumOff val="35000"/>
                  </a:schemeClr>
                </a:solidFill>
              </a:rPr>
              <a:t>Trésorerie</a:t>
            </a:r>
            <a:r>
              <a:rPr lang="fr-FR" sz="1000" b="0" baseline="0" dirty="0" smtClean="0">
                <a:solidFill>
                  <a:schemeClr val="tx1">
                    <a:lumMod val="65000"/>
                    <a:lumOff val="35000"/>
                  </a:schemeClr>
                </a:solidFill>
              </a:rPr>
              <a:t> Générale du Royaume</a:t>
            </a:r>
            <a:endParaRPr lang="fr-FR" sz="1000" b="0" dirty="0" smtClean="0">
              <a:solidFill>
                <a:schemeClr val="tx1">
                  <a:lumMod val="65000"/>
                  <a:lumOff val="35000"/>
                </a:schemeClr>
              </a:solidFill>
            </a:endParaRPr>
          </a:p>
          <a:p>
            <a:pPr algn="l">
              <a:spcBef>
                <a:spcPts val="600"/>
              </a:spcBef>
              <a:spcAft>
                <a:spcPts val="0"/>
              </a:spcAft>
            </a:pPr>
            <a:r>
              <a:rPr lang="fr-FR" sz="1000" b="0" dirty="0" smtClean="0">
                <a:solidFill>
                  <a:schemeClr val="tx1">
                    <a:lumMod val="65000"/>
                    <a:lumOff val="35000"/>
                  </a:schemeClr>
                </a:solidFill>
              </a:rPr>
              <a:t>Direction de la Recherche, de la Règlementation et de la Coopération Internationale </a:t>
            </a:r>
          </a:p>
          <a:p>
            <a:pPr algn="l">
              <a:spcBef>
                <a:spcPts val="600"/>
              </a:spcBef>
              <a:spcAft>
                <a:spcPts val="0"/>
              </a:spcAft>
            </a:pPr>
            <a:r>
              <a:rPr lang="fr-FR" sz="1000" b="0" dirty="0" smtClean="0">
                <a:solidFill>
                  <a:schemeClr val="tx1">
                    <a:lumMod val="65000"/>
                    <a:lumOff val="35000"/>
                  </a:schemeClr>
                </a:solidFill>
              </a:rPr>
              <a:t>Division de la Règlementation</a:t>
            </a:r>
          </a:p>
          <a:p>
            <a:pPr algn="l">
              <a:spcBef>
                <a:spcPts val="600"/>
              </a:spcBef>
              <a:spcAft>
                <a:spcPts val="0"/>
              </a:spcAft>
            </a:pPr>
            <a:r>
              <a:rPr lang="fr-FR" sz="1000" b="0" dirty="0" smtClean="0">
                <a:solidFill>
                  <a:schemeClr val="tx1">
                    <a:lumMod val="65000"/>
                    <a:lumOff val="35000"/>
                  </a:schemeClr>
                </a:solidFill>
              </a:rPr>
              <a:t>Service</a:t>
            </a:r>
            <a:r>
              <a:rPr lang="fr-FR" sz="1000" b="0" baseline="0" dirty="0" smtClean="0">
                <a:solidFill>
                  <a:schemeClr val="tx1">
                    <a:lumMod val="65000"/>
                    <a:lumOff val="35000"/>
                  </a:schemeClr>
                </a:solidFill>
              </a:rPr>
              <a:t> de la Règlementation des Marches Publics</a:t>
            </a:r>
            <a:endParaRPr lang="fr-FR" sz="1000" b="0" dirty="0" smtClean="0">
              <a:solidFill>
                <a:schemeClr val="tx1">
                  <a:lumMod val="65000"/>
                  <a:lumOff val="35000"/>
                </a:schemeClr>
              </a:solidFill>
            </a:endParaRPr>
          </a:p>
        </p:txBody>
      </p:sp>
      <p:pic>
        <p:nvPicPr>
          <p:cNvPr id="12" name="Image 11" descr="logo-tgr.png"/>
          <p:cNvPicPr>
            <a:picLocks noChangeAspect="1"/>
          </p:cNvPicPr>
          <p:nvPr userDrawn="1"/>
        </p:nvPicPr>
        <p:blipFill>
          <a:blip r:embed="rId3" cstate="print"/>
          <a:stretch>
            <a:fillRect/>
          </a:stretch>
        </p:blipFill>
        <p:spPr>
          <a:xfrm>
            <a:off x="282157" y="434847"/>
            <a:ext cx="1551824" cy="1306800"/>
          </a:xfrm>
          <a:prstGeom prst="rect">
            <a:avLst/>
          </a:prstGeom>
        </p:spPr>
      </p:pic>
    </p:spTree>
    <p:extLst>
      <p:ext uri="{BB962C8B-B14F-4D97-AF65-F5344CB8AC3E}">
        <p14:creationId xmlns:p14="http://schemas.microsoft.com/office/powerpoint/2010/main" val="194331912"/>
      </p:ext>
    </p:extLst>
  </p:cSld>
  <p:clrMapOvr>
    <a:masterClrMapping/>
  </p:clrMapOvr>
  <p:transition>
    <p:split orient="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122635"/>
            <a:ext cx="85428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30403" y="838733"/>
            <a:ext cx="8541099" cy="500515"/>
          </a:xfrm>
          <a:noFill/>
          <a:ln w="9525">
            <a:noFill/>
            <a:miter lim="800000"/>
            <a:headEnd/>
            <a:tailEnd/>
          </a:ln>
        </p:spPr>
        <p:txBody>
          <a:bodyPr vert="horz" wrap="square" lIns="85340" tIns="42670" rIns="85340" bIns="42670" numCol="1" anchor="ctr" anchorCtr="0" compatLnSpc="1">
            <a:prstTxWarp prst="textNoShape">
              <a:avLst/>
            </a:prstTxWarp>
          </a:bodyPr>
          <a:lstStyle>
            <a:lvl1pPr>
              <a:defRPr lang="fr-FR" sz="1800" b="1" dirty="0" smtClean="0">
                <a:solidFill>
                  <a:schemeClr val="accent6">
                    <a:lumMod val="75000"/>
                  </a:schemeClr>
                </a:solidFill>
              </a:defRPr>
            </a:lvl1pPr>
          </a:lstStyle>
          <a:p>
            <a:pPr marL="0" lvl="0" indent="0" algn="l">
              <a:spcBef>
                <a:spcPts val="0"/>
              </a:spcBef>
              <a:spcAft>
                <a:spcPts val="0"/>
              </a:spcAft>
              <a:buClr>
                <a:srgbClr val="0070C0"/>
              </a:buClr>
              <a:buFontTx/>
              <a:buNone/>
            </a:pPr>
            <a:r>
              <a:rPr lang="fr-FR" dirty="0" smtClean="0"/>
              <a:t>Cliquez pour modifier les styles du texte du masque</a:t>
            </a:r>
          </a:p>
        </p:txBody>
      </p:sp>
    </p:spTree>
    <p:extLst>
      <p:ext uri="{BB962C8B-B14F-4D97-AF65-F5344CB8AC3E}">
        <p14:creationId xmlns:p14="http://schemas.microsoft.com/office/powerpoint/2010/main" val="1523850338"/>
      </p:ext>
    </p:extLst>
  </p:cSld>
  <p:clrMapOvr>
    <a:masterClrMapping/>
  </p:clrMapOvr>
  <p:transition>
    <p:split orient="vert"/>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0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39452" y="117669"/>
            <a:ext cx="7905968"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Tree>
    <p:extLst>
      <p:ext uri="{BB962C8B-B14F-4D97-AF65-F5344CB8AC3E}">
        <p14:creationId xmlns:p14="http://schemas.microsoft.com/office/powerpoint/2010/main" val="2153174441"/>
      </p:ext>
    </p:extLst>
  </p:cSld>
  <p:clrMapOvr>
    <a:masterClrMapping/>
  </p:clrMapOvr>
  <p:transition>
    <p:split orient="vert"/>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6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26926" y="98705"/>
            <a:ext cx="7900907"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30403" y="704711"/>
            <a:ext cx="8541099" cy="500515"/>
          </a:xfrm>
        </p:spPr>
        <p:txBody>
          <a:bodyPr anchor="ctr" anchorCtr="0"/>
          <a:lstStyle>
            <a:lvl1pPr marL="0" indent="0" algn="l">
              <a:spcBef>
                <a:spcPts val="0"/>
              </a:spcBef>
              <a:spcAft>
                <a:spcPts val="0"/>
              </a:spcAft>
              <a:buClr>
                <a:srgbClr val="0070C0"/>
              </a:buClr>
              <a:buFontTx/>
              <a:buNone/>
              <a:defRPr sz="1800" b="1"/>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5" name="Espace réservé du texte 3"/>
          <p:cNvSpPr>
            <a:spLocks noGrp="1"/>
          </p:cNvSpPr>
          <p:nvPr>
            <p:ph type="body" sz="quarter" idx="10"/>
          </p:nvPr>
        </p:nvSpPr>
        <p:spPr>
          <a:xfrm>
            <a:off x="323427" y="5788823"/>
            <a:ext cx="8507422" cy="993775"/>
          </a:xfrm>
        </p:spPr>
        <p:txBody>
          <a:bodyPr lIns="67197" tIns="67197" rIns="67197" bIns="67197" anchor="b" anchorCtr="0"/>
          <a:lstStyle>
            <a:lvl1pPr marL="0" indent="0">
              <a:spcBef>
                <a:spcPts val="0"/>
              </a:spcBef>
              <a:spcAft>
                <a:spcPts val="0"/>
              </a:spcAft>
              <a:buFontTx/>
              <a:buNone/>
              <a:defRPr sz="14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extLst>
      <p:ext uri="{BB962C8B-B14F-4D97-AF65-F5344CB8AC3E}">
        <p14:creationId xmlns:p14="http://schemas.microsoft.com/office/powerpoint/2010/main" val="3708521714"/>
      </p:ext>
    </p:extLst>
  </p:cSld>
  <p:clrMapOvr>
    <a:masterClrMapping/>
  </p:clrMapOvr>
  <p:transition>
    <p:split orient="vert"/>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4" name="Espace réservé du numéro de diapositive 5"/>
          <p:cNvSpPr>
            <a:spLocks noGrp="1" noChangeAspect="1"/>
          </p:cNvSpPr>
          <p:nvPr>
            <p:ph type="sldNum" sz="quarter" idx="4"/>
          </p:nvPr>
        </p:nvSpPr>
        <p:spPr>
          <a:xfrm>
            <a:off x="8928832" y="6602598"/>
            <a:ext cx="180000" cy="180000"/>
          </a:xfrm>
          <a:prstGeom prst="rect">
            <a:avLst/>
          </a:prstGeom>
          <a:noFill/>
          <a:ln>
            <a:noFill/>
            <a:headEnd/>
            <a:tailEnd/>
          </a:ln>
        </p:spPr>
        <p:style>
          <a:lnRef idx="2">
            <a:schemeClr val="accent1"/>
          </a:lnRef>
          <a:fillRef idx="1">
            <a:schemeClr val="lt1"/>
          </a:fillRef>
          <a:effectRef idx="0">
            <a:schemeClr val="accent1"/>
          </a:effectRef>
          <a:fontRef idx="none"/>
        </p:style>
        <p:txBody>
          <a:bodyPr wrap="none" lIns="83996" tIns="43678" rIns="83996" bIns="43678" anchor="ctr"/>
          <a:lstStyle>
            <a:lvl1pPr>
              <a:defRPr lang="fr-FR" sz="1000" b="0" smtClean="0">
                <a:solidFill>
                  <a:schemeClr val="accent3">
                    <a:lumMod val="50000"/>
                  </a:schemeClr>
                </a:solidFill>
              </a:defRPr>
            </a:lvl1pPr>
          </a:lstStyle>
          <a:p>
            <a:fld id="{386260E0-CCB1-43ED-803B-3EA2868632B3}" type="slidenum">
              <a:rPr lang="fr-FR" smtClean="0"/>
              <a:pPr/>
              <a:t>‹N°›</a:t>
            </a:fld>
            <a:endParaRPr lang="fr-FR" dirty="0"/>
          </a:p>
        </p:txBody>
      </p:sp>
    </p:spTree>
  </p:cSld>
  <p:clrMapOvr>
    <a:masterClrMapping/>
  </p:clrMapOvr>
  <p:transition>
    <p:split orient="vert"/>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7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721173"/>
            <a:ext cx="8541099" cy="500515"/>
          </a:xfrm>
        </p:spPr>
        <p:txBody>
          <a:bodyPr anchor="ctr" anchorCtr="0"/>
          <a:lstStyle>
            <a:lvl1pPr marL="0" indent="0" algn="l">
              <a:spcBef>
                <a:spcPts val="0"/>
              </a:spcBef>
              <a:spcAft>
                <a:spcPts val="0"/>
              </a:spcAft>
              <a:buClr>
                <a:srgbClr val="0070C0"/>
              </a:buClr>
              <a:buFontTx/>
              <a:buNone/>
              <a:defRPr sz="16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2" name="Rectangle 1"/>
          <p:cNvSpPr/>
          <p:nvPr userDrawn="1"/>
        </p:nvSpPr>
        <p:spPr>
          <a:xfrm>
            <a:off x="300600" y="112734"/>
            <a:ext cx="8542800" cy="369332"/>
          </a:xfrm>
          <a:prstGeom prst="rect">
            <a:avLst/>
          </a:prstGeom>
        </p:spPr>
        <p:txBody>
          <a:bodyPr>
            <a:spAutoFit/>
          </a:bodyPr>
          <a:lstStyle/>
          <a:p>
            <a:pPr>
              <a:spcBef>
                <a:spcPts val="0"/>
              </a:spcBef>
              <a:spcAft>
                <a:spcPts val="0"/>
              </a:spcAft>
            </a:pPr>
            <a:r>
              <a:rPr lang="fr-FR" sz="1800" b="1" dirty="0" smtClean="0">
                <a:solidFill>
                  <a:schemeClr val="bg1"/>
                </a:solidFill>
              </a:rPr>
              <a:t>Méthodes d’évaluation des offres présentées par les concurrents</a:t>
            </a:r>
          </a:p>
        </p:txBody>
      </p:sp>
      <p:sp>
        <p:nvSpPr>
          <p:cNvPr id="7" name="Espace réservé du texte 6"/>
          <p:cNvSpPr>
            <a:spLocks noGrp="1"/>
          </p:cNvSpPr>
          <p:nvPr>
            <p:ph type="body" sz="quarter" idx="13"/>
          </p:nvPr>
        </p:nvSpPr>
        <p:spPr>
          <a:xfrm>
            <a:off x="300038" y="1397326"/>
            <a:ext cx="8543925" cy="4536000"/>
          </a:xfrm>
        </p:spPr>
        <p:txBody>
          <a:bodyPr/>
          <a:lstStyle>
            <a:lvl1pPr>
              <a:buSzPct val="150000"/>
              <a:defRPr sz="1600"/>
            </a:lvl1pPr>
            <a:lvl2pPr>
              <a:defRPr sz="1600"/>
            </a:lvl2pPr>
            <a:lvl3pPr>
              <a:buClr>
                <a:schemeClr val="tx1">
                  <a:lumMod val="50000"/>
                  <a:lumOff val="50000"/>
                </a:schemeClr>
              </a:buClr>
              <a:defRPr sz="1400">
                <a:latin typeface="+mn-lt"/>
              </a:defRPr>
            </a:lvl3pPr>
            <a:lvl4pPr>
              <a:buClr>
                <a:schemeClr val="tx1">
                  <a:lumMod val="50000"/>
                  <a:lumOff val="50000"/>
                </a:schemeClr>
              </a:buClr>
              <a:defRPr sz="1400"/>
            </a:lvl4pPr>
            <a:lvl5pPr>
              <a:buClr>
                <a:schemeClr val="tx1">
                  <a:lumMod val="50000"/>
                  <a:lumOff val="50000"/>
                </a:schemeClr>
              </a:buClr>
              <a:defRPr sz="1400"/>
            </a:lvl5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855976766"/>
      </p:ext>
    </p:extLst>
  </p:cSld>
  <p:clrMapOvr>
    <a:masterClrMapping/>
  </p:clrMapOvr>
  <p:transition>
    <p:split orient="vert"/>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3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771277"/>
            <a:ext cx="8541099" cy="500515"/>
          </a:xfrm>
        </p:spPr>
        <p:txBody>
          <a:bodyPr anchor="ctr"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9" name="Espace réservé du contenu 8"/>
          <p:cNvSpPr>
            <a:spLocks noGrp="1"/>
          </p:cNvSpPr>
          <p:nvPr>
            <p:ph sz="quarter" idx="13"/>
          </p:nvPr>
        </p:nvSpPr>
        <p:spPr>
          <a:xfrm>
            <a:off x="287987" y="1390258"/>
            <a:ext cx="8542800" cy="4860229"/>
          </a:xfrm>
        </p:spPr>
        <p:txBody>
          <a:bodyPr/>
          <a:lstStyle>
            <a:lvl1pPr>
              <a:spcBef>
                <a:spcPts val="1200"/>
              </a:spcBef>
              <a:spcAft>
                <a:spcPts val="600"/>
              </a:spcAft>
              <a:defRPr b="0"/>
            </a:lvl1p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Rectangle 5"/>
          <p:cNvSpPr/>
          <p:nvPr userDrawn="1"/>
        </p:nvSpPr>
        <p:spPr>
          <a:xfrm>
            <a:off x="300600" y="125260"/>
            <a:ext cx="8542800" cy="369332"/>
          </a:xfrm>
          <a:prstGeom prst="rect">
            <a:avLst/>
          </a:prstGeom>
        </p:spPr>
        <p:txBody>
          <a:bodyPr>
            <a:spAutoFit/>
          </a:bodyPr>
          <a:lstStyle/>
          <a:p>
            <a:pPr>
              <a:spcBef>
                <a:spcPts val="0"/>
              </a:spcBef>
              <a:spcAft>
                <a:spcPts val="0"/>
              </a:spcAft>
            </a:pPr>
            <a:r>
              <a:rPr lang="fr-FR" sz="1800" b="1" dirty="0" smtClean="0">
                <a:solidFill>
                  <a:schemeClr val="bg1"/>
                </a:solidFill>
              </a:rPr>
              <a:t>Principes généraux de passation des marchés publics</a:t>
            </a:r>
          </a:p>
        </p:txBody>
      </p:sp>
    </p:spTree>
    <p:extLst>
      <p:ext uri="{BB962C8B-B14F-4D97-AF65-F5344CB8AC3E}">
        <p14:creationId xmlns:p14="http://schemas.microsoft.com/office/powerpoint/2010/main" val="2192487176"/>
      </p:ext>
    </p:extLst>
  </p:cSld>
  <p:clrMapOvr>
    <a:masterClrMapping/>
  </p:clrMapOvr>
  <p:transition>
    <p:split orient="vert"/>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42000" y="823403"/>
            <a:ext cx="8460000" cy="5176564"/>
          </a:xfrm>
        </p:spPr>
        <p:txBody>
          <a:bodyPr anchor="ctr" anchorCtr="0"/>
          <a:lstStyle>
            <a:lvl1pPr marL="165938" indent="-165938">
              <a:lnSpc>
                <a:spcPct val="100000"/>
              </a:lnSpc>
              <a:spcBef>
                <a:spcPts val="600"/>
              </a:spcBef>
              <a:spcAft>
                <a:spcPts val="600"/>
              </a:spcAft>
              <a:buClr>
                <a:schemeClr val="accent6">
                  <a:lumMod val="75000"/>
                </a:schemeClr>
              </a:buClr>
              <a:buSzPct val="150000"/>
              <a:buFont typeface="Arial" panose="020B0604020202020204" pitchFamily="34" charset="0"/>
              <a:buChar char="•"/>
              <a:defRPr sz="1400">
                <a:latin typeface="+mn-lt"/>
              </a:defRPr>
            </a:lvl1pPr>
            <a:lvl2pPr marL="674124" indent="-235188">
              <a:lnSpc>
                <a:spcPct val="100000"/>
              </a:lnSpc>
              <a:spcBef>
                <a:spcPts val="1200"/>
              </a:spcBef>
              <a:spcAft>
                <a:spcPts val="1200"/>
              </a:spcAft>
              <a:buClr>
                <a:schemeClr val="accent5">
                  <a:lumMod val="75000"/>
                </a:schemeClr>
              </a:buClr>
              <a:buFont typeface="+mj-lt"/>
              <a:buAutoNum type="arabicPeriod"/>
              <a:tabLst>
                <a:tab pos="503740" algn="l"/>
              </a:tabLst>
              <a:defRPr sz="1400" baseline="0">
                <a:latin typeface="+mn-lt"/>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a:p>
            <a:pPr lvl="1"/>
            <a:endParaRPr lang="fr-FR" dirty="0" smtClean="0"/>
          </a:p>
          <a:p>
            <a:pPr lvl="1"/>
            <a:endParaRPr lang="fr-FR" dirty="0" smtClean="0"/>
          </a:p>
        </p:txBody>
      </p:sp>
      <p:sp>
        <p:nvSpPr>
          <p:cNvPr id="5" name="Titre 1"/>
          <p:cNvSpPr>
            <a:spLocks noGrp="1"/>
          </p:cNvSpPr>
          <p:nvPr>
            <p:ph type="title"/>
          </p:nvPr>
        </p:nvSpPr>
        <p:spPr>
          <a:xfrm>
            <a:off x="342000" y="124182"/>
            <a:ext cx="84600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1800" b="1" dirty="0">
                <a:solidFill>
                  <a:schemeClr val="bg1"/>
                </a:solidFill>
                <a:effectLst/>
                <a:latin typeface="+mj-lt"/>
                <a:ea typeface="+mj-ea"/>
                <a:cs typeface="+mj-cs"/>
              </a:defRPr>
            </a:lvl1pPr>
          </a:lstStyle>
          <a:p>
            <a:r>
              <a:rPr lang="fr-FR" dirty="0" smtClean="0"/>
              <a:t>Cliquez pour modifier le style du titre</a:t>
            </a:r>
            <a:endParaRPr lang="fr-FR" dirty="0"/>
          </a:p>
        </p:txBody>
      </p:sp>
    </p:spTree>
  </p:cSld>
  <p:clrMapOvr>
    <a:masterClrMapping/>
  </p:clrMapOvr>
  <p:transition>
    <p:split orient="vert"/>
  </p:transition>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110211"/>
            <a:ext cx="8542800"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2000" dirty="0">
                <a:solidFill>
                  <a:schemeClr val="bg1"/>
                </a:solidFill>
              </a:defRPr>
            </a:lvl1pPr>
          </a:lstStyle>
          <a:p>
            <a:pPr lvl="0" algn="ctr"/>
            <a:r>
              <a:rPr lang="fr-FR" dirty="0" smtClean="0"/>
              <a:t>Cliquez pour modifier le style du titre</a:t>
            </a:r>
            <a:endParaRPr lang="fr-FR" dirty="0"/>
          </a:p>
        </p:txBody>
      </p:sp>
      <p:sp>
        <p:nvSpPr>
          <p:cNvPr id="4" name="Espace réservé du texte 3"/>
          <p:cNvSpPr>
            <a:spLocks noGrp="1"/>
          </p:cNvSpPr>
          <p:nvPr>
            <p:ph type="body" sz="quarter" idx="10"/>
          </p:nvPr>
        </p:nvSpPr>
        <p:spPr>
          <a:xfrm>
            <a:off x="127479" y="5322279"/>
            <a:ext cx="7710235" cy="993775"/>
          </a:xfrm>
        </p:spPr>
        <p:txBody>
          <a:bodyPr lIns="67197" tIns="67197" rIns="67197" bIns="67197" anchor="b" anchorCtr="0"/>
          <a:lstStyle>
            <a:lvl1pPr marL="0" indent="0">
              <a:spcBef>
                <a:spcPts val="0"/>
              </a:spcBef>
              <a:spcAft>
                <a:spcPts val="0"/>
              </a:spcAft>
              <a:buFontTx/>
              <a:buNone/>
              <a:defRPr sz="16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cSld>
  <p:clrMapOvr>
    <a:masterClrMapping/>
  </p:clrMapOvr>
  <p:transition>
    <p:split orient="vert"/>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01451" y="1510655"/>
            <a:ext cx="8541099" cy="4394728"/>
          </a:xfrm>
          <a:ln>
            <a:noFill/>
          </a:ln>
        </p:spPr>
        <p:style>
          <a:lnRef idx="2">
            <a:schemeClr val="accent1"/>
          </a:lnRef>
          <a:fillRef idx="1">
            <a:schemeClr val="lt1"/>
          </a:fillRef>
          <a:effectRef idx="0">
            <a:schemeClr val="accent1"/>
          </a:effectRef>
          <a:fontRef idx="none"/>
        </p:style>
        <p:txBody>
          <a:bodyPr lIns="54000" tIns="108000" rIns="54000" bIns="54000" anchor="t" anchorCtr="0"/>
          <a:lstStyle>
            <a:lvl1pPr marL="269875" indent="-269875">
              <a:lnSpc>
                <a:spcPct val="100000"/>
              </a:lnSpc>
              <a:spcBef>
                <a:spcPts val="1200"/>
              </a:spcBef>
              <a:spcAft>
                <a:spcPts val="1200"/>
              </a:spcAft>
              <a:buClrTx/>
              <a:buFont typeface="+mj-lt"/>
              <a:buAutoNum type="arabicParenR"/>
              <a:defRPr sz="1800"/>
            </a:lvl1pPr>
            <a:lvl2pPr marL="674124" indent="-235188">
              <a:lnSpc>
                <a:spcPct val="150000"/>
              </a:lnSpc>
              <a:spcBef>
                <a:spcPts val="1200"/>
              </a:spcBef>
              <a:spcAft>
                <a:spcPts val="1200"/>
              </a:spcAft>
              <a:buClr>
                <a:schemeClr val="accent6">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p:txBody>
      </p:sp>
      <p:sp>
        <p:nvSpPr>
          <p:cNvPr id="5" name="Titre 1"/>
          <p:cNvSpPr>
            <a:spLocks noGrp="1"/>
          </p:cNvSpPr>
          <p:nvPr>
            <p:ph type="title"/>
          </p:nvPr>
        </p:nvSpPr>
        <p:spPr>
          <a:xfrm>
            <a:off x="926925" y="108044"/>
            <a:ext cx="7917325"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
        <p:nvSpPr>
          <p:cNvPr id="4" name="Espace réservé du texte 17"/>
          <p:cNvSpPr>
            <a:spLocks noGrp="1"/>
          </p:cNvSpPr>
          <p:nvPr>
            <p:ph type="body" sz="quarter" idx="12"/>
          </p:nvPr>
        </p:nvSpPr>
        <p:spPr>
          <a:xfrm>
            <a:off x="301451" y="959167"/>
            <a:ext cx="8541099" cy="500515"/>
          </a:xfrm>
        </p:spPr>
        <p:txBody>
          <a:bodyPr anchor="b"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Tree>
    <p:extLst>
      <p:ext uri="{BB962C8B-B14F-4D97-AF65-F5344CB8AC3E}">
        <p14:creationId xmlns:p14="http://schemas.microsoft.com/office/powerpoint/2010/main" val="3032179259"/>
      </p:ext>
    </p:extLst>
  </p:cSld>
  <p:clrMapOvr>
    <a:masterClrMapping/>
  </p:clrMapOvr>
  <p:transition>
    <p:split orient="vert"/>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Vide">
    <p:spTree>
      <p:nvGrpSpPr>
        <p:cNvPr id="1" name=""/>
        <p:cNvGrpSpPr/>
        <p:nvPr/>
      </p:nvGrpSpPr>
      <p:grpSpPr>
        <a:xfrm>
          <a:off x="0" y="0"/>
          <a:ext cx="0" cy="0"/>
          <a:chOff x="0" y="0"/>
          <a:chExt cx="0" cy="0"/>
        </a:xfrm>
      </p:grpSpPr>
      <p:sp>
        <p:nvSpPr>
          <p:cNvPr id="3" name="Titre 1"/>
          <p:cNvSpPr>
            <a:spLocks noGrp="1"/>
          </p:cNvSpPr>
          <p:nvPr>
            <p:ph type="title"/>
          </p:nvPr>
        </p:nvSpPr>
        <p:spPr>
          <a:xfrm>
            <a:off x="432000" y="2889000"/>
            <a:ext cx="8280000" cy="1080000"/>
          </a:xfrm>
          <a:prstGeom prst="rect">
            <a:avLst/>
          </a:prstGeom>
          <a:ln>
            <a:noFill/>
            <a:headEnd/>
            <a:tailEnd/>
          </a:ln>
        </p:spPr>
        <p:style>
          <a:lnRef idx="2">
            <a:schemeClr val="accent5"/>
          </a:lnRef>
          <a:fillRef idx="1">
            <a:schemeClr val="lt1"/>
          </a:fillRef>
          <a:effectRef idx="0">
            <a:schemeClr val="accent5"/>
          </a:effectRef>
          <a:fontRef idx="none"/>
        </p:style>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2800" b="1" dirty="0">
                <a:solidFill>
                  <a:schemeClr val="accent6">
                    <a:lumMod val="75000"/>
                  </a:schemeClr>
                </a:solidFill>
                <a:effectLst/>
                <a:latin typeface="+mj-lt"/>
                <a:ea typeface="+mj-ea"/>
                <a:cs typeface="+mj-cs"/>
              </a:defRPr>
            </a:lvl1pPr>
          </a:lstStyle>
          <a:p>
            <a:r>
              <a:rPr lang="fr-FR" dirty="0" smtClean="0"/>
              <a:t>Cliquez pour modifier le style du titre</a:t>
            </a:r>
            <a:endParaRPr lang="fr-FR" dirty="0"/>
          </a:p>
        </p:txBody>
      </p:sp>
      <p:pic>
        <p:nvPicPr>
          <p:cNvPr id="4" name="Imag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000" y="882"/>
            <a:ext cx="9180000" cy="59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11154" y="1443791"/>
            <a:ext cx="8541099" cy="4906212"/>
          </a:xfrm>
        </p:spPr>
        <p:txBody>
          <a:bodyPr/>
          <a:lstStyle>
            <a:lvl1pPr marL="165938" indent="-165938">
              <a:lnSpc>
                <a:spcPct val="100000"/>
              </a:lnSpc>
              <a:spcBef>
                <a:spcPts val="600"/>
              </a:spcBef>
              <a:spcAft>
                <a:spcPts val="1200"/>
              </a:spcAft>
              <a:buClr>
                <a:schemeClr val="accent6">
                  <a:lumMod val="75000"/>
                </a:schemeClr>
              </a:buClr>
              <a:buFont typeface="Wingdings" pitchFamily="2" charset="2"/>
              <a:buChar char="§"/>
              <a:defRPr sz="1800"/>
            </a:lvl1pPr>
            <a:lvl2pPr marL="674124" indent="-235188">
              <a:lnSpc>
                <a:spcPct val="150000"/>
              </a:lnSpc>
              <a:spcBef>
                <a:spcPts val="1120"/>
              </a:spcBef>
              <a:spcAft>
                <a:spcPts val="1120"/>
              </a:spcAft>
              <a:buClr>
                <a:schemeClr val="accent6">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	</a:t>
            </a:r>
          </a:p>
          <a:p>
            <a:pPr lvl="1"/>
            <a:endParaRPr lang="fr-FR" dirty="0" smtClean="0"/>
          </a:p>
        </p:txBody>
      </p:sp>
      <p:sp>
        <p:nvSpPr>
          <p:cNvPr id="4" name="Espace réservé du texte 17"/>
          <p:cNvSpPr>
            <a:spLocks noGrp="1"/>
          </p:cNvSpPr>
          <p:nvPr>
            <p:ph type="body" sz="quarter" idx="12"/>
          </p:nvPr>
        </p:nvSpPr>
        <p:spPr>
          <a:xfrm>
            <a:off x="330403" y="837401"/>
            <a:ext cx="8541099" cy="500515"/>
          </a:xfrm>
        </p:spPr>
        <p:txBody>
          <a:bodyPr anchor="ctr"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p:txBody>
      </p:sp>
      <p:sp>
        <p:nvSpPr>
          <p:cNvPr id="6" name="Titre 1"/>
          <p:cNvSpPr>
            <a:spLocks noGrp="1"/>
          </p:cNvSpPr>
          <p:nvPr>
            <p:ph type="title"/>
          </p:nvPr>
        </p:nvSpPr>
        <p:spPr>
          <a:xfrm>
            <a:off x="354842" y="97517"/>
            <a:ext cx="8529851"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smtClean="0"/>
              <a:t>Cliquez pour modifier le style du titre</a:t>
            </a:r>
            <a:endParaRPr lang="fr-FR" dirty="0"/>
          </a:p>
        </p:txBody>
      </p:sp>
    </p:spTree>
    <p:extLst>
      <p:ext uri="{BB962C8B-B14F-4D97-AF65-F5344CB8AC3E}">
        <p14:creationId xmlns:p14="http://schemas.microsoft.com/office/powerpoint/2010/main" val="234560173"/>
      </p:ext>
    </p:extLst>
  </p:cSld>
  <p:clrMapOvr>
    <a:masterClrMapping/>
  </p:clrMapOvr>
  <p:transition>
    <p:split orient="vert"/>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00600" y="95339"/>
            <a:ext cx="85428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smtClean="0"/>
              <a:t>Cliquez pour modifier le style du titre</a:t>
            </a:r>
            <a:endParaRPr lang="fr-FR" dirty="0"/>
          </a:p>
        </p:txBody>
      </p:sp>
      <p:sp>
        <p:nvSpPr>
          <p:cNvPr id="3" name="Espace réservé du texte 17"/>
          <p:cNvSpPr>
            <a:spLocks noGrp="1"/>
          </p:cNvSpPr>
          <p:nvPr>
            <p:ph type="body" sz="quarter" idx="11" hasCustomPrompt="1"/>
          </p:nvPr>
        </p:nvSpPr>
        <p:spPr>
          <a:xfrm>
            <a:off x="311154" y="839247"/>
            <a:ext cx="8541099" cy="5510756"/>
          </a:xfrm>
        </p:spPr>
        <p:txBody>
          <a:bodyPr anchor="ctr" anchorCtr="0"/>
          <a:lstStyle>
            <a:lvl1pPr marL="165938" indent="-165938">
              <a:lnSpc>
                <a:spcPct val="100000"/>
              </a:lnSpc>
              <a:spcBef>
                <a:spcPts val="1200"/>
              </a:spcBef>
              <a:spcAft>
                <a:spcPts val="1200"/>
              </a:spcAft>
              <a:buClr>
                <a:schemeClr val="accent6">
                  <a:lumMod val="75000"/>
                </a:schemeClr>
              </a:buClr>
              <a:buFont typeface="Wingdings" pitchFamily="2" charset="2"/>
              <a:buChar char="§"/>
              <a:defRPr sz="1800"/>
            </a:lvl1pPr>
            <a:lvl2pPr marL="331876" indent="-165938">
              <a:lnSpc>
                <a:spcPct val="100000"/>
              </a:lnSpc>
              <a:spcBef>
                <a:spcPts val="0"/>
              </a:spcBef>
              <a:spcAft>
                <a:spcPts val="0"/>
              </a:spcAft>
              <a:buFont typeface="Arial" pitchFamily="34" charset="0"/>
              <a:buChar char="−"/>
              <a:defRPr sz="18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smtClean="0"/>
              <a:t>Cliquez pour modifier les styles du texte du masque</a:t>
            </a:r>
          </a:p>
          <a:p>
            <a:pPr lvl="1"/>
            <a:endParaRPr lang="fr-FR" dirty="0" smtClean="0"/>
          </a:p>
        </p:txBody>
      </p:sp>
    </p:spTree>
    <p:extLst>
      <p:ext uri="{BB962C8B-B14F-4D97-AF65-F5344CB8AC3E}">
        <p14:creationId xmlns:p14="http://schemas.microsoft.com/office/powerpoint/2010/main" val="1261308097"/>
      </p:ext>
    </p:extLst>
  </p:cSld>
  <p:clrMapOvr>
    <a:masterClrMapping/>
  </p:clrMapOvr>
  <p:transition>
    <p:split orient="vert"/>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Espace réservé du contenu 3"/>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bwMode="auto">
          <a:xfrm>
            <a:off x="0" y="0"/>
            <a:ext cx="9161038" cy="6912000"/>
          </a:xfrm>
          <a:prstGeom prst="rect">
            <a:avLst/>
          </a:prstGeom>
          <a:noFill/>
          <a:ln w="9525">
            <a:noFill/>
            <a:miter lim="800000"/>
            <a:headEnd/>
            <a:tailEnd/>
          </a:ln>
        </p:spPr>
      </p:pic>
      <p:sp>
        <p:nvSpPr>
          <p:cNvPr id="6" name="Rectangle 5"/>
          <p:cNvSpPr/>
          <p:nvPr userDrawn="1"/>
        </p:nvSpPr>
        <p:spPr>
          <a:xfrm>
            <a:off x="-9000" y="0"/>
            <a:ext cx="9162000" cy="594000"/>
          </a:xfrm>
          <a:prstGeom prst="rect">
            <a:avLst/>
          </a:prstGeom>
          <a:blipFill>
            <a:blip r:embed="rId16"/>
            <a:stretch>
              <a:fillRect/>
            </a:stretch>
          </a:blipFill>
        </p:spPr>
        <p:txBody>
          <a:bodyPr anchor="ctr" anchorCtr="0">
            <a:noAutofit/>
          </a:bodyPr>
          <a:lstStyle/>
          <a:p>
            <a:pPr>
              <a:spcBef>
                <a:spcPts val="0"/>
              </a:spcBef>
              <a:spcAft>
                <a:spcPts val="0"/>
              </a:spcAft>
            </a:pPr>
            <a:endParaRPr lang="fr-FR" sz="2000" b="1" dirty="0" smtClean="0">
              <a:solidFill>
                <a:schemeClr val="bg1"/>
              </a:solidFill>
            </a:endParaRPr>
          </a:p>
        </p:txBody>
      </p:sp>
      <p:sp>
        <p:nvSpPr>
          <p:cNvPr id="6148" name="Rectangle 3"/>
          <p:cNvSpPr>
            <a:spLocks noGrp="1" noChangeArrowheads="1"/>
          </p:cNvSpPr>
          <p:nvPr>
            <p:ph type="body" idx="1"/>
          </p:nvPr>
        </p:nvSpPr>
        <p:spPr bwMode="auto">
          <a:xfrm>
            <a:off x="300600" y="695551"/>
            <a:ext cx="8542800" cy="5466898"/>
          </a:xfrm>
          <a:prstGeom prst="rect">
            <a:avLst/>
          </a:prstGeom>
          <a:noFill/>
          <a:ln w="9525">
            <a:noFill/>
            <a:miter lim="800000"/>
            <a:headEnd/>
            <a:tailEnd/>
          </a:ln>
        </p:spPr>
        <p:txBody>
          <a:bodyPr vert="horz" wrap="square" lIns="85340" tIns="42670" rIns="85340" bIns="4267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Tree>
  </p:cSld>
  <p:clrMap bg1="lt1" tx1="dk1" bg2="lt2" tx2="dk2" accent1="accent1" accent2="accent2" accent3="accent3" accent4="accent4" accent5="accent5" accent6="accent6" hlink="hlink" folHlink="folHlink"/>
  <p:sldLayoutIdLst>
    <p:sldLayoutId id="2147483782" r:id="rId1"/>
    <p:sldLayoutId id="2147483780" r:id="rId2"/>
    <p:sldLayoutId id="2147483784" r:id="rId3"/>
    <p:sldLayoutId id="2147483743" r:id="rId4"/>
    <p:sldLayoutId id="2147483758" r:id="rId5"/>
    <p:sldLayoutId id="2147483783" r:id="rId6"/>
    <p:sldLayoutId id="2147483749" r:id="rId7"/>
    <p:sldLayoutId id="2147483779" r:id="rId8"/>
    <p:sldLayoutId id="2147483776" r:id="rId9"/>
    <p:sldLayoutId id="2147483777" r:id="rId10"/>
    <p:sldLayoutId id="2147483781" r:id="rId11"/>
    <p:sldLayoutId id="2147483778" r:id="rId12"/>
    <p:sldLayoutId id="2147483735" r:id="rId13"/>
  </p:sldLayoutIdLst>
  <p:transition>
    <p:split orient="vert"/>
  </p:transition>
  <p:timing>
    <p:tnLst>
      <p:par>
        <p:cTn id="1" dur="indefinite" restart="never" nodeType="tmRoot"/>
      </p:par>
    </p:tnLst>
  </p:timing>
  <p:hf hdr="0" ftr="0" dt="0"/>
  <p:txStyles>
    <p:titleStyle>
      <a:lvl1pPr algn="l" rtl="0" eaLnBrk="0" fontAlgn="base" hangingPunct="0">
        <a:spcBef>
          <a:spcPct val="0"/>
        </a:spcBef>
        <a:spcAft>
          <a:spcPct val="0"/>
        </a:spcAft>
        <a:defRPr sz="2000" b="1">
          <a:solidFill>
            <a:schemeClr val="bg1"/>
          </a:solidFill>
          <a:effectLst/>
          <a:latin typeface="+mj-lt"/>
          <a:ea typeface="+mj-ea"/>
          <a:cs typeface="+mj-cs"/>
        </a:defRPr>
      </a:lvl1pPr>
      <a:lvl2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5pPr>
      <a:lvl6pPr marL="426698"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6pPr>
      <a:lvl7pPr marL="853396"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7pPr>
      <a:lvl8pPr marL="1280093"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8pPr>
      <a:lvl9pPr marL="1706791"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9pPr>
    </p:titleStyle>
    <p:bodyStyle>
      <a:lvl1pPr marL="164456" indent="-164456" algn="justLow" rtl="0" eaLnBrk="0" fontAlgn="base" hangingPunct="0">
        <a:spcBef>
          <a:spcPct val="25000"/>
        </a:spcBef>
        <a:spcAft>
          <a:spcPct val="25000"/>
        </a:spcAft>
        <a:buClr>
          <a:srgbClr val="FF6600"/>
        </a:buClr>
        <a:buFont typeface="Arial" panose="020B0604020202020204" pitchFamily="34" charset="0"/>
        <a:buChar char="•"/>
        <a:defRPr sz="1700">
          <a:solidFill>
            <a:schemeClr val="tx1"/>
          </a:solidFill>
          <a:latin typeface="+mn-lt"/>
          <a:ea typeface="+mn-ea"/>
          <a:cs typeface="+mn-cs"/>
        </a:defRPr>
      </a:lvl1pPr>
      <a:lvl2pPr marL="582265" indent="-160011" algn="justLow" rtl="0" eaLnBrk="0" fontAlgn="base" hangingPunct="0">
        <a:spcBef>
          <a:spcPct val="25000"/>
        </a:spcBef>
        <a:spcAft>
          <a:spcPct val="25000"/>
        </a:spcAft>
        <a:buClr>
          <a:schemeClr val="bg1">
            <a:lumMod val="50000"/>
          </a:schemeClr>
        </a:buClr>
        <a:buFont typeface="Courier New" panose="02070309020205020404" pitchFamily="49" charset="0"/>
        <a:buChar char="o"/>
        <a:defRPr sz="1500">
          <a:solidFill>
            <a:schemeClr val="tx1"/>
          </a:solidFill>
          <a:latin typeface="+mn-lt"/>
          <a:cs typeface="+mn-cs"/>
        </a:defRPr>
      </a:lvl2pPr>
      <a:lvl3pPr marL="1091932" indent="-176310" algn="justLow" rtl="0" eaLnBrk="0" fontAlgn="base" hangingPunct="0">
        <a:spcBef>
          <a:spcPct val="25000"/>
        </a:spcBef>
        <a:spcAft>
          <a:spcPct val="25000"/>
        </a:spcAft>
        <a:buClr>
          <a:schemeClr val="accent2"/>
        </a:buClr>
        <a:buChar char="•"/>
        <a:defRPr sz="1300">
          <a:solidFill>
            <a:schemeClr val="tx1"/>
          </a:solidFill>
          <a:latin typeface="+mn-lt"/>
          <a:cs typeface="+mn-cs"/>
        </a:defRPr>
      </a:lvl3pPr>
      <a:lvl4pPr marL="1557151" indent="-213349" algn="justLow" rtl="0" eaLnBrk="0" fontAlgn="base" hangingPunct="0">
        <a:spcBef>
          <a:spcPct val="25000"/>
        </a:spcBef>
        <a:spcAft>
          <a:spcPct val="25000"/>
        </a:spcAft>
        <a:buClr>
          <a:srgbClr val="0070C0"/>
        </a:buClr>
        <a:buChar char="–"/>
        <a:defRPr sz="1100">
          <a:solidFill>
            <a:schemeClr val="tx1"/>
          </a:solidFill>
          <a:latin typeface="+mn-lt"/>
          <a:cs typeface="+mn-cs"/>
        </a:defRPr>
      </a:lvl4pPr>
      <a:lvl5pPr marL="1937919" indent="-213349" algn="justLow" rtl="0" eaLnBrk="0" fontAlgn="base" hangingPunct="0">
        <a:spcBef>
          <a:spcPct val="25000"/>
        </a:spcBef>
        <a:spcAft>
          <a:spcPct val="25000"/>
        </a:spcAft>
        <a:buClr>
          <a:srgbClr val="0070C0"/>
        </a:buClr>
        <a:buChar char="»"/>
        <a:defRPr sz="1000">
          <a:solidFill>
            <a:schemeClr val="tx1"/>
          </a:solidFill>
          <a:latin typeface="+mn-lt"/>
          <a:cs typeface="+mn-cs"/>
        </a:defRPr>
      </a:lvl5pPr>
      <a:lvl6pPr marL="2364617" indent="-213349" algn="justLow" rtl="0" fontAlgn="base">
        <a:spcBef>
          <a:spcPct val="25000"/>
        </a:spcBef>
        <a:spcAft>
          <a:spcPct val="25000"/>
        </a:spcAft>
        <a:buChar char="»"/>
        <a:defRPr>
          <a:solidFill>
            <a:schemeClr val="tx1"/>
          </a:solidFill>
          <a:latin typeface="+mn-lt"/>
          <a:cs typeface="+mn-cs"/>
        </a:defRPr>
      </a:lvl6pPr>
      <a:lvl7pPr marL="2791315" indent="-213349" algn="justLow" rtl="0" fontAlgn="base">
        <a:spcBef>
          <a:spcPct val="25000"/>
        </a:spcBef>
        <a:spcAft>
          <a:spcPct val="25000"/>
        </a:spcAft>
        <a:buChar char="»"/>
        <a:defRPr>
          <a:solidFill>
            <a:schemeClr val="tx1"/>
          </a:solidFill>
          <a:latin typeface="+mn-lt"/>
          <a:cs typeface="+mn-cs"/>
        </a:defRPr>
      </a:lvl7pPr>
      <a:lvl8pPr marL="3218013" indent="-213349" algn="justLow" rtl="0" fontAlgn="base">
        <a:spcBef>
          <a:spcPct val="25000"/>
        </a:spcBef>
        <a:spcAft>
          <a:spcPct val="25000"/>
        </a:spcAft>
        <a:buChar char="»"/>
        <a:defRPr>
          <a:solidFill>
            <a:schemeClr val="tx1"/>
          </a:solidFill>
          <a:latin typeface="+mn-lt"/>
          <a:cs typeface="+mn-cs"/>
        </a:defRPr>
      </a:lvl8pPr>
      <a:lvl9pPr marL="3644710" indent="-213349" algn="justLow" rtl="0" fontAlgn="base">
        <a:spcBef>
          <a:spcPct val="25000"/>
        </a:spcBef>
        <a:spcAft>
          <a:spcPct val="25000"/>
        </a:spcAft>
        <a:buChar char="»"/>
        <a:defRPr>
          <a:solidFill>
            <a:schemeClr val="tx1"/>
          </a:solidFill>
          <a:latin typeface="+mn-lt"/>
          <a:cs typeface="+mn-cs"/>
        </a:defRPr>
      </a:lvl9pPr>
    </p:bodyStyle>
    <p:otherStyle>
      <a:defPPr>
        <a:defRPr lang="fr-FR"/>
      </a:defPPr>
      <a:lvl1pPr marL="0" algn="l" defTabSz="853396" rtl="0" eaLnBrk="1" latinLnBrk="0" hangingPunct="1">
        <a:defRPr sz="1700" kern="1200">
          <a:solidFill>
            <a:schemeClr val="tx1"/>
          </a:solidFill>
          <a:latin typeface="+mn-lt"/>
          <a:ea typeface="+mn-ea"/>
          <a:cs typeface="+mn-cs"/>
        </a:defRPr>
      </a:lvl1pPr>
      <a:lvl2pPr marL="426698" algn="l" defTabSz="853396" rtl="0" eaLnBrk="1" latinLnBrk="0" hangingPunct="1">
        <a:defRPr sz="1700" kern="1200">
          <a:solidFill>
            <a:schemeClr val="tx1"/>
          </a:solidFill>
          <a:latin typeface="+mn-lt"/>
          <a:ea typeface="+mn-ea"/>
          <a:cs typeface="+mn-cs"/>
        </a:defRPr>
      </a:lvl2pPr>
      <a:lvl3pPr marL="853396" algn="l" defTabSz="853396" rtl="0" eaLnBrk="1" latinLnBrk="0" hangingPunct="1">
        <a:defRPr sz="1700" kern="1200">
          <a:solidFill>
            <a:schemeClr val="tx1"/>
          </a:solidFill>
          <a:latin typeface="+mn-lt"/>
          <a:ea typeface="+mn-ea"/>
          <a:cs typeface="+mn-cs"/>
        </a:defRPr>
      </a:lvl3pPr>
      <a:lvl4pPr marL="1280093" algn="l" defTabSz="853396" rtl="0" eaLnBrk="1" latinLnBrk="0" hangingPunct="1">
        <a:defRPr sz="1700" kern="1200">
          <a:solidFill>
            <a:schemeClr val="tx1"/>
          </a:solidFill>
          <a:latin typeface="+mn-lt"/>
          <a:ea typeface="+mn-ea"/>
          <a:cs typeface="+mn-cs"/>
        </a:defRPr>
      </a:lvl4pPr>
      <a:lvl5pPr marL="1706791" algn="l" defTabSz="853396" rtl="0" eaLnBrk="1" latinLnBrk="0" hangingPunct="1">
        <a:defRPr sz="1700" kern="1200">
          <a:solidFill>
            <a:schemeClr val="tx1"/>
          </a:solidFill>
          <a:latin typeface="+mn-lt"/>
          <a:ea typeface="+mn-ea"/>
          <a:cs typeface="+mn-cs"/>
        </a:defRPr>
      </a:lvl5pPr>
      <a:lvl6pPr marL="2133489" algn="l" defTabSz="853396" rtl="0" eaLnBrk="1" latinLnBrk="0" hangingPunct="1">
        <a:defRPr sz="1700" kern="1200">
          <a:solidFill>
            <a:schemeClr val="tx1"/>
          </a:solidFill>
          <a:latin typeface="+mn-lt"/>
          <a:ea typeface="+mn-ea"/>
          <a:cs typeface="+mn-cs"/>
        </a:defRPr>
      </a:lvl6pPr>
      <a:lvl7pPr marL="2560187" algn="l" defTabSz="853396" rtl="0" eaLnBrk="1" latinLnBrk="0" hangingPunct="1">
        <a:defRPr sz="1700" kern="1200">
          <a:solidFill>
            <a:schemeClr val="tx1"/>
          </a:solidFill>
          <a:latin typeface="+mn-lt"/>
          <a:ea typeface="+mn-ea"/>
          <a:cs typeface="+mn-cs"/>
        </a:defRPr>
      </a:lvl7pPr>
      <a:lvl8pPr marL="2986885" algn="l" defTabSz="853396" rtl="0" eaLnBrk="1" latinLnBrk="0" hangingPunct="1">
        <a:defRPr sz="1700" kern="1200">
          <a:solidFill>
            <a:schemeClr val="tx1"/>
          </a:solidFill>
          <a:latin typeface="+mn-lt"/>
          <a:ea typeface="+mn-ea"/>
          <a:cs typeface="+mn-cs"/>
        </a:defRPr>
      </a:lvl8pPr>
      <a:lvl9pPr marL="3413582" algn="l" defTabSz="853396"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1000" b="-11000"/>
          </a:stretch>
        </a:blipFill>
        <a:effectLst/>
      </p:bgPr>
    </p:bg>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p:txBody>
          <a:bodyPr/>
          <a:lstStyle/>
          <a:p>
            <a:pPr>
              <a:spcBef>
                <a:spcPts val="0"/>
              </a:spcBef>
              <a:spcAft>
                <a:spcPts val="0"/>
              </a:spcAft>
            </a:pPr>
            <a:r>
              <a:rPr lang="fr-FR" dirty="0"/>
              <a:t>Méthodes d’évaluation des </a:t>
            </a:r>
            <a:r>
              <a:rPr lang="fr-FR" dirty="0" smtClean="0"/>
              <a:t>offres</a:t>
            </a:r>
          </a:p>
          <a:p>
            <a:pPr>
              <a:spcBef>
                <a:spcPts val="0"/>
              </a:spcBef>
              <a:spcAft>
                <a:spcPts val="0"/>
              </a:spcAft>
            </a:pPr>
            <a:r>
              <a:rPr lang="fr-FR" dirty="0" smtClean="0"/>
              <a:t>présentées par les concurrents</a:t>
            </a:r>
            <a:endParaRPr lang="fr-FR" dirty="0"/>
          </a:p>
        </p:txBody>
      </p:sp>
      <p:sp>
        <p:nvSpPr>
          <p:cNvPr id="5" name="Espace réservé du texte 4"/>
          <p:cNvSpPr>
            <a:spLocks noGrp="1"/>
          </p:cNvSpPr>
          <p:nvPr>
            <p:ph type="body" sz="quarter" idx="11"/>
          </p:nvPr>
        </p:nvSpPr>
        <p:spPr/>
        <p:txBody>
          <a:bodyPr/>
          <a:lstStyle/>
          <a:p>
            <a:r>
              <a:rPr lang="fr-FR" dirty="0" smtClean="0"/>
              <a:t>Module N° 4</a:t>
            </a:r>
            <a:endParaRPr lang="fr-FR" dirty="0"/>
          </a:p>
        </p:txBody>
      </p:sp>
    </p:spTree>
    <p:extLst>
      <p:ext uri="{BB962C8B-B14F-4D97-AF65-F5344CB8AC3E}">
        <p14:creationId xmlns:p14="http://schemas.microsoft.com/office/powerpoint/2010/main" val="3943003820"/>
      </p:ext>
    </p:extLst>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27 : Conditions </a:t>
            </a:r>
            <a:r>
              <a:rPr lang="fr-FR" dirty="0"/>
              <a:t>requises des </a:t>
            </a:r>
            <a:r>
              <a:rPr lang="fr-FR" dirty="0" smtClean="0"/>
              <a:t>concurrents</a:t>
            </a:r>
            <a:endParaRPr lang="fr-FR" dirty="0"/>
          </a:p>
        </p:txBody>
      </p:sp>
      <p:sp>
        <p:nvSpPr>
          <p:cNvPr id="3" name="Espace réservé du texte 2"/>
          <p:cNvSpPr>
            <a:spLocks noGrp="1"/>
          </p:cNvSpPr>
          <p:nvPr>
            <p:ph type="body" sz="quarter" idx="13"/>
          </p:nvPr>
        </p:nvSpPr>
        <p:spPr/>
        <p:txBody>
          <a:bodyPr/>
          <a:lstStyle/>
          <a:p>
            <a:endParaRPr lang="fr-FR" dirty="0" smtClean="0"/>
          </a:p>
          <a:p>
            <a:r>
              <a:rPr lang="fr-FR" dirty="0" smtClean="0"/>
              <a:t>Peuvent, valablement, participer et être attributaire des marchés publics :</a:t>
            </a:r>
          </a:p>
          <a:p>
            <a:pPr lvl="1"/>
            <a:r>
              <a:rPr lang="fr-FR" dirty="0" smtClean="0"/>
              <a:t>les personnes physiques ou morales exerçant l’une des activités en rapport avec l’objet du marché.</a:t>
            </a:r>
            <a:endParaRPr lang="fr-FR" dirty="0"/>
          </a:p>
          <a:p>
            <a:endParaRPr lang="fr-FR" dirty="0" smtClean="0"/>
          </a:p>
          <a:p>
            <a:r>
              <a:rPr lang="fr-FR" dirty="0" smtClean="0"/>
              <a:t>Ne </a:t>
            </a:r>
            <a:r>
              <a:rPr lang="fr-FR" dirty="0"/>
              <a:t>sont pas </a:t>
            </a:r>
            <a:r>
              <a:rPr lang="fr-FR" dirty="0" smtClean="0"/>
              <a:t>admis </a:t>
            </a:r>
            <a:r>
              <a:rPr lang="fr-FR" dirty="0"/>
              <a:t>à participer aux appels </a:t>
            </a:r>
            <a:r>
              <a:rPr lang="fr-FR" dirty="0" smtClean="0"/>
              <a:t>d’offres :</a:t>
            </a:r>
          </a:p>
          <a:p>
            <a:pPr lvl="1"/>
            <a:r>
              <a:rPr lang="fr-FR" dirty="0" smtClean="0"/>
              <a:t>les </a:t>
            </a:r>
            <a:r>
              <a:rPr lang="fr-FR" dirty="0"/>
              <a:t>prestataires de services ayant contribué à la préparation du dossier de l’appel d’offres </a:t>
            </a:r>
            <a:r>
              <a:rPr lang="fr-FR" dirty="0" smtClean="0"/>
              <a:t>concerné ;</a:t>
            </a:r>
            <a:endParaRPr lang="fr-FR" dirty="0"/>
          </a:p>
          <a:p>
            <a:pPr lvl="1"/>
            <a:r>
              <a:rPr lang="fr-FR" dirty="0" smtClean="0"/>
              <a:t>les </a:t>
            </a:r>
            <a:r>
              <a:rPr lang="fr-FR" dirty="0"/>
              <a:t>titulaires dont les marchés ont fait l’objet de résiliation pour une faute qui leur incombe au titre des marchés d’achèvement y </a:t>
            </a:r>
            <a:r>
              <a:rPr lang="fr-FR" dirty="0" smtClean="0"/>
              <a:t>afférents.</a:t>
            </a:r>
            <a:endParaRPr lang="fr-FR" dirty="0"/>
          </a:p>
          <a:p>
            <a:endParaRPr lang="fr-FR" dirty="0"/>
          </a:p>
        </p:txBody>
      </p:sp>
    </p:spTree>
    <p:extLst>
      <p:ext uri="{BB962C8B-B14F-4D97-AF65-F5344CB8AC3E}">
        <p14:creationId xmlns:p14="http://schemas.microsoft.com/office/powerpoint/2010/main" val="2355151655"/>
      </p:ext>
    </p:extLst>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28 : Justification des capacités et des </a:t>
            </a:r>
            <a:r>
              <a:rPr lang="fr-FR" dirty="0" smtClean="0"/>
              <a:t>qualités</a:t>
            </a:r>
            <a:endParaRPr lang="fr-FR" dirty="0"/>
          </a:p>
        </p:txBody>
      </p:sp>
      <p:sp>
        <p:nvSpPr>
          <p:cNvPr id="3" name="Espace réservé du texte 2"/>
          <p:cNvSpPr>
            <a:spLocks noGrp="1"/>
          </p:cNvSpPr>
          <p:nvPr>
            <p:ph type="body" sz="quarter" idx="13"/>
          </p:nvPr>
        </p:nvSpPr>
        <p:spPr/>
        <p:txBody>
          <a:bodyPr/>
          <a:lstStyle/>
          <a:p>
            <a:r>
              <a:rPr lang="fr-FR" dirty="0"/>
              <a:t>Pour le </a:t>
            </a:r>
            <a:r>
              <a:rPr lang="fr-FR" b="1" dirty="0" smtClean="0"/>
              <a:t>complément</a:t>
            </a:r>
            <a:r>
              <a:rPr lang="fr-FR" dirty="0" smtClean="0"/>
              <a:t> du dossier </a:t>
            </a:r>
            <a:r>
              <a:rPr lang="fr-FR" dirty="0"/>
              <a:t>administratif : </a:t>
            </a:r>
          </a:p>
          <a:p>
            <a:pPr lvl="1"/>
            <a:r>
              <a:rPr lang="fr-FR" dirty="0"/>
              <a:t>la précision que le </a:t>
            </a:r>
            <a:r>
              <a:rPr lang="fr-FR" b="1" dirty="0"/>
              <a:t>certificat d’immatriculation au registre de commerce </a:t>
            </a:r>
            <a:r>
              <a:rPr lang="fr-FR" dirty="0"/>
              <a:t>doit être présentée selon le </a:t>
            </a:r>
            <a:r>
              <a:rPr lang="fr-FR" b="1" dirty="0">
                <a:solidFill>
                  <a:srgbClr val="FF0000"/>
                </a:solidFill>
              </a:rPr>
              <a:t>modèle </a:t>
            </a:r>
            <a:r>
              <a:rPr lang="fr-FR" b="1" dirty="0" smtClean="0">
                <a:solidFill>
                  <a:srgbClr val="FF0000"/>
                </a:solidFill>
              </a:rPr>
              <a:t>9</a:t>
            </a:r>
            <a:r>
              <a:rPr lang="fr-FR" dirty="0" smtClean="0"/>
              <a:t> ;</a:t>
            </a:r>
            <a:endParaRPr lang="fr-FR" dirty="0"/>
          </a:p>
          <a:p>
            <a:pPr lvl="1"/>
            <a:r>
              <a:rPr lang="fr-FR" dirty="0" smtClean="0"/>
              <a:t>l'obligation </a:t>
            </a:r>
            <a:r>
              <a:rPr lang="fr-FR" dirty="0"/>
              <a:t>faite au </a:t>
            </a:r>
            <a:r>
              <a:rPr lang="fr-FR" b="1" dirty="0"/>
              <a:t>concurrent </a:t>
            </a:r>
            <a:r>
              <a:rPr lang="fr-FR" dirty="0" smtClean="0"/>
              <a:t>de produire</a:t>
            </a:r>
            <a:r>
              <a:rPr lang="fr-FR" b="1" dirty="0" smtClean="0"/>
              <a:t> </a:t>
            </a:r>
            <a:r>
              <a:rPr lang="fr-FR" dirty="0" smtClean="0"/>
              <a:t>des </a:t>
            </a:r>
            <a:r>
              <a:rPr lang="fr-FR" dirty="0"/>
              <a:t>copies certifiées conformes des attestations ou </a:t>
            </a:r>
            <a:r>
              <a:rPr lang="fr-FR" dirty="0" smtClean="0"/>
              <a:t>des autorisations </a:t>
            </a:r>
            <a:r>
              <a:rPr lang="fr-FR" dirty="0"/>
              <a:t>requises pour l’exécution des prestations objet du </a:t>
            </a:r>
            <a:r>
              <a:rPr lang="fr-FR" dirty="0" smtClean="0"/>
              <a:t>marché ;</a:t>
            </a:r>
          </a:p>
          <a:p>
            <a:pPr lvl="1"/>
            <a:r>
              <a:rPr lang="fr-FR" dirty="0"/>
              <a:t>la précision </a:t>
            </a:r>
            <a:r>
              <a:rPr lang="fr-FR" dirty="0" smtClean="0"/>
              <a:t>que l’</a:t>
            </a:r>
            <a:r>
              <a:rPr lang="fr-FR" b="1" dirty="0" smtClean="0"/>
              <a:t>attestation fiscale </a:t>
            </a:r>
            <a:r>
              <a:rPr lang="fr-FR" dirty="0" smtClean="0"/>
              <a:t>doit être délivrée </a:t>
            </a:r>
            <a:r>
              <a:rPr lang="fr-FR" dirty="0"/>
              <a:t>par</a:t>
            </a:r>
            <a:r>
              <a:rPr lang="fr-FR" b="1" dirty="0"/>
              <a:t> </a:t>
            </a:r>
            <a:r>
              <a:rPr lang="fr-FR" b="1" dirty="0">
                <a:solidFill>
                  <a:srgbClr val="FF0000"/>
                </a:solidFill>
              </a:rPr>
              <a:t>le percepteur </a:t>
            </a:r>
            <a:r>
              <a:rPr lang="fr-FR" dirty="0"/>
              <a:t>du lieu </a:t>
            </a:r>
            <a:r>
              <a:rPr lang="fr-FR" dirty="0" smtClean="0"/>
              <a:t>d’imposition ;</a:t>
            </a:r>
          </a:p>
          <a:p>
            <a:pPr lvl="1"/>
            <a:r>
              <a:rPr lang="fr-FR" dirty="0"/>
              <a:t>la précision que </a:t>
            </a:r>
            <a:r>
              <a:rPr lang="fr-FR" dirty="0" smtClean="0"/>
              <a:t>la date </a:t>
            </a:r>
            <a:r>
              <a:rPr lang="fr-FR" dirty="0"/>
              <a:t>de production, </a:t>
            </a:r>
            <a:r>
              <a:rPr lang="fr-FR" b="1" dirty="0">
                <a:solidFill>
                  <a:srgbClr val="FF0000"/>
                </a:solidFill>
              </a:rPr>
              <a:t>au maître d’ouvrage</a:t>
            </a:r>
            <a:r>
              <a:rPr lang="fr-FR" dirty="0"/>
              <a:t>, </a:t>
            </a:r>
            <a:r>
              <a:rPr lang="fr-FR" b="1" dirty="0"/>
              <a:t>des </a:t>
            </a:r>
            <a:r>
              <a:rPr lang="fr-FR" b="1" dirty="0" smtClean="0"/>
              <a:t>attestations de régularité fiscale et sociale </a:t>
            </a:r>
            <a:r>
              <a:rPr lang="fr-FR" dirty="0"/>
              <a:t>sert de base pour l’appréciation de leur validité.</a:t>
            </a:r>
            <a:endParaRPr lang="fr-FR" dirty="0" smtClean="0"/>
          </a:p>
          <a:p>
            <a:endParaRPr lang="fr-FR" dirty="0" smtClean="0"/>
          </a:p>
          <a:p>
            <a:pPr marL="0" indent="0">
              <a:buNone/>
            </a:pPr>
            <a:endParaRPr lang="fr-FR" dirty="0" smtClean="0"/>
          </a:p>
        </p:txBody>
      </p:sp>
    </p:spTree>
    <p:extLst>
      <p:ext uri="{BB962C8B-B14F-4D97-AF65-F5344CB8AC3E}">
        <p14:creationId xmlns:p14="http://schemas.microsoft.com/office/powerpoint/2010/main" val="2622495685"/>
      </p:ext>
    </p:extLst>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28 : Justification des capacités et des </a:t>
            </a:r>
            <a:r>
              <a:rPr lang="fr-FR" dirty="0" smtClean="0"/>
              <a:t>qualités</a:t>
            </a:r>
            <a:endParaRPr lang="fr-FR" dirty="0"/>
          </a:p>
        </p:txBody>
      </p:sp>
      <p:sp>
        <p:nvSpPr>
          <p:cNvPr id="3" name="Espace réservé du texte 2"/>
          <p:cNvSpPr>
            <a:spLocks noGrp="1"/>
          </p:cNvSpPr>
          <p:nvPr>
            <p:ph type="body" sz="quarter" idx="13"/>
          </p:nvPr>
        </p:nvSpPr>
        <p:spPr/>
        <p:txBody>
          <a:bodyPr/>
          <a:lstStyle/>
          <a:p>
            <a:r>
              <a:rPr lang="fr-FR" dirty="0"/>
              <a:t>Pour le dossier technique :</a:t>
            </a:r>
          </a:p>
          <a:p>
            <a:pPr lvl="1"/>
            <a:r>
              <a:rPr lang="fr-FR" dirty="0"/>
              <a:t>la déclaration du plan de charge du </a:t>
            </a:r>
            <a:r>
              <a:rPr lang="fr-FR" dirty="0" smtClean="0"/>
              <a:t>concurrent ;</a:t>
            </a:r>
            <a:endParaRPr lang="fr-FR" dirty="0"/>
          </a:p>
          <a:p>
            <a:pPr lvl="1"/>
            <a:r>
              <a:rPr lang="fr-FR" dirty="0"/>
              <a:t>la ou les pièces justifiant les capacités financières des concurrents ;</a:t>
            </a:r>
          </a:p>
          <a:p>
            <a:pPr lvl="1"/>
            <a:r>
              <a:rPr lang="fr-FR" dirty="0"/>
              <a:t>la précision que </a:t>
            </a:r>
            <a:r>
              <a:rPr lang="fr-FR" dirty="0" smtClean="0"/>
              <a:t>les attestations </a:t>
            </a:r>
            <a:r>
              <a:rPr lang="fr-FR" dirty="0"/>
              <a:t>de référence délivrées par les titulaires aux sous-traitants sont </a:t>
            </a:r>
            <a:r>
              <a:rPr lang="fr-FR" dirty="0" smtClean="0"/>
              <a:t>acceptées ;</a:t>
            </a:r>
          </a:p>
          <a:p>
            <a:pPr lvl="1"/>
            <a:r>
              <a:rPr lang="fr-FR" dirty="0" smtClean="0"/>
              <a:t>la </a:t>
            </a:r>
            <a:r>
              <a:rPr lang="fr-FR" dirty="0"/>
              <a:t>précision que les attestations de référence </a:t>
            </a:r>
            <a:r>
              <a:rPr lang="fr-FR" dirty="0" smtClean="0"/>
              <a:t>relatives aux prestations </a:t>
            </a:r>
            <a:r>
              <a:rPr lang="fr-FR" dirty="0"/>
              <a:t>de restauration des ouvrages traditionnels, historiques et </a:t>
            </a:r>
            <a:r>
              <a:rPr lang="fr-FR" dirty="0" smtClean="0"/>
              <a:t>anciens </a:t>
            </a:r>
            <a:r>
              <a:rPr lang="fr-FR" b="1" dirty="0" smtClean="0">
                <a:solidFill>
                  <a:srgbClr val="FF0000"/>
                </a:solidFill>
              </a:rPr>
              <a:t>doivent </a:t>
            </a:r>
            <a:r>
              <a:rPr lang="fr-FR" b="1" dirty="0">
                <a:solidFill>
                  <a:srgbClr val="FF0000"/>
                </a:solidFill>
              </a:rPr>
              <a:t>contenir la mention que les travaux exécutés ont porté sur des immeubles classés </a:t>
            </a:r>
            <a:r>
              <a:rPr lang="fr-FR" dirty="0"/>
              <a:t>conformément aux dispositions de la loi n° </a:t>
            </a:r>
            <a:r>
              <a:rPr lang="fr-FR" dirty="0" smtClean="0"/>
              <a:t>22-80.</a:t>
            </a:r>
          </a:p>
          <a:p>
            <a:pPr lvl="1"/>
            <a:endParaRPr lang="fr-FR" dirty="0"/>
          </a:p>
        </p:txBody>
      </p:sp>
    </p:spTree>
    <p:extLst>
      <p:ext uri="{BB962C8B-B14F-4D97-AF65-F5344CB8AC3E}">
        <p14:creationId xmlns:p14="http://schemas.microsoft.com/office/powerpoint/2010/main" val="1924364545"/>
      </p:ext>
    </p:extLst>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29 : Déclaration sur l’honneur</a:t>
            </a:r>
          </a:p>
        </p:txBody>
      </p:sp>
      <p:sp>
        <p:nvSpPr>
          <p:cNvPr id="3" name="Espace réservé du texte 2"/>
          <p:cNvSpPr>
            <a:spLocks noGrp="1"/>
          </p:cNvSpPr>
          <p:nvPr>
            <p:ph type="body" sz="quarter" idx="13"/>
          </p:nvPr>
        </p:nvSpPr>
        <p:spPr/>
        <p:txBody>
          <a:bodyPr/>
          <a:lstStyle/>
          <a:p>
            <a:r>
              <a:rPr lang="fr-FR" dirty="0" smtClean="0"/>
              <a:t>La </a:t>
            </a:r>
            <a:r>
              <a:rPr lang="fr-FR" dirty="0"/>
              <a:t>précision que la </a:t>
            </a:r>
            <a:r>
              <a:rPr lang="fr-FR" dirty="0" smtClean="0"/>
              <a:t>déclaration </a:t>
            </a:r>
            <a:r>
              <a:rPr lang="fr-FR" dirty="0"/>
              <a:t>sur l’honneur indique les mentions </a:t>
            </a:r>
            <a:r>
              <a:rPr lang="fr-FR" dirty="0" smtClean="0"/>
              <a:t>suivantes :</a:t>
            </a:r>
            <a:endParaRPr lang="fr-FR" dirty="0"/>
          </a:p>
          <a:p>
            <a:pPr lvl="1"/>
            <a:r>
              <a:rPr lang="fr-FR" dirty="0" smtClean="0"/>
              <a:t>l’attestation que le concurrent dispose </a:t>
            </a:r>
            <a:r>
              <a:rPr lang="fr-FR" dirty="0"/>
              <a:t>des autorisations requises pour l’exécution des </a:t>
            </a:r>
            <a:r>
              <a:rPr lang="fr-FR" dirty="0" smtClean="0"/>
              <a:t>prestations ;</a:t>
            </a:r>
            <a:endParaRPr lang="fr-FR" dirty="0"/>
          </a:p>
          <a:p>
            <a:pPr lvl="1"/>
            <a:r>
              <a:rPr lang="fr-FR" dirty="0" smtClean="0"/>
              <a:t>l’attestation que le concurrent n’a </a:t>
            </a:r>
            <a:r>
              <a:rPr lang="fr-FR" dirty="0"/>
              <a:t>pas participé à la préparation du dossier de l’appel d’offres </a:t>
            </a:r>
            <a:r>
              <a:rPr lang="fr-FR" dirty="0" smtClean="0"/>
              <a:t>considéré.</a:t>
            </a:r>
          </a:p>
          <a:p>
            <a:r>
              <a:rPr lang="fr-FR" dirty="0" smtClean="0"/>
              <a:t>La précision que la </a:t>
            </a:r>
            <a:r>
              <a:rPr lang="fr-FR" dirty="0"/>
              <a:t>déclaration sur l’honneur doit être signée par le concurrent.</a:t>
            </a:r>
          </a:p>
          <a:p>
            <a:endParaRPr lang="fr-FR" dirty="0"/>
          </a:p>
        </p:txBody>
      </p:sp>
    </p:spTree>
    <p:extLst>
      <p:ext uri="{BB962C8B-B14F-4D97-AF65-F5344CB8AC3E}">
        <p14:creationId xmlns:p14="http://schemas.microsoft.com/office/powerpoint/2010/main" val="3859917568"/>
      </p:ext>
    </p:extLst>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30 : Contenu des dossiers des </a:t>
            </a:r>
            <a:r>
              <a:rPr lang="fr-FR" dirty="0" smtClean="0"/>
              <a:t>concurrents</a:t>
            </a:r>
            <a:endParaRPr lang="fr-FR" dirty="0"/>
          </a:p>
        </p:txBody>
      </p:sp>
      <p:sp>
        <p:nvSpPr>
          <p:cNvPr id="3" name="Espace réservé du texte 2"/>
          <p:cNvSpPr>
            <a:spLocks noGrp="1"/>
          </p:cNvSpPr>
          <p:nvPr>
            <p:ph type="body" sz="quarter" idx="13"/>
          </p:nvPr>
        </p:nvSpPr>
        <p:spPr/>
        <p:txBody>
          <a:bodyPr/>
          <a:lstStyle/>
          <a:p>
            <a:r>
              <a:rPr lang="fr-FR" dirty="0" smtClean="0"/>
              <a:t>La précision que :</a:t>
            </a:r>
          </a:p>
          <a:p>
            <a:pPr lvl="1">
              <a:spcBef>
                <a:spcPts val="0"/>
              </a:spcBef>
              <a:spcAft>
                <a:spcPts val="600"/>
              </a:spcAft>
            </a:pPr>
            <a:r>
              <a:rPr lang="fr-FR" dirty="0" smtClean="0"/>
              <a:t>le </a:t>
            </a:r>
            <a:r>
              <a:rPr lang="fr-FR" dirty="0"/>
              <a:t>règlement de consultation </a:t>
            </a:r>
            <a:r>
              <a:rPr lang="fr-FR" dirty="0" smtClean="0"/>
              <a:t>doit être paraphé </a:t>
            </a:r>
            <a:r>
              <a:rPr lang="fr-FR" dirty="0"/>
              <a:t>et </a:t>
            </a:r>
            <a:r>
              <a:rPr lang="fr-FR" dirty="0" smtClean="0"/>
              <a:t>signé ;</a:t>
            </a:r>
          </a:p>
          <a:p>
            <a:pPr lvl="1">
              <a:spcBef>
                <a:spcPts val="0"/>
              </a:spcBef>
              <a:spcAft>
                <a:spcPts val="600"/>
              </a:spcAft>
            </a:pPr>
            <a:r>
              <a:rPr lang="fr-FR" dirty="0" smtClean="0"/>
              <a:t>les </a:t>
            </a:r>
            <a:r>
              <a:rPr lang="fr-FR" dirty="0"/>
              <a:t>prospectus, notices et autres documents techniques </a:t>
            </a:r>
            <a:r>
              <a:rPr lang="fr-FR" dirty="0" smtClean="0"/>
              <a:t>sont déposés la veille de l’ouverture des plis </a:t>
            </a:r>
            <a:r>
              <a:rPr lang="fr-FR" b="1" dirty="0" smtClean="0">
                <a:solidFill>
                  <a:srgbClr val="FF0000"/>
                </a:solidFill>
              </a:rPr>
              <a:t>ou remis séance tenante </a:t>
            </a:r>
            <a:r>
              <a:rPr lang="fr-FR" dirty="0"/>
              <a:t>au </a:t>
            </a:r>
            <a:r>
              <a:rPr lang="fr-FR" dirty="0" smtClean="0"/>
              <a:t>président de la commission ;</a:t>
            </a:r>
          </a:p>
          <a:p>
            <a:pPr lvl="1">
              <a:spcBef>
                <a:spcPts val="0"/>
              </a:spcBef>
              <a:spcAft>
                <a:spcPts val="600"/>
              </a:spcAft>
            </a:pPr>
            <a:r>
              <a:rPr lang="fr-FR" dirty="0" smtClean="0"/>
              <a:t>pour </a:t>
            </a:r>
            <a:r>
              <a:rPr lang="fr-FR" dirty="0"/>
              <a:t>les appels d’offres dits « au rabais ou à majoration » l’acte d’engagement fait ressortir le pourcentage du rabais ou de la majoration souscrit par le concurrent par rapport à l’estimation établie par le maître </a:t>
            </a:r>
            <a:r>
              <a:rPr lang="fr-FR" dirty="0" smtClean="0"/>
              <a:t>d’ouvrage ;</a:t>
            </a:r>
            <a:endParaRPr lang="fr-FR" dirty="0"/>
          </a:p>
          <a:p>
            <a:pPr lvl="1">
              <a:spcBef>
                <a:spcPts val="0"/>
              </a:spcBef>
              <a:spcAft>
                <a:spcPts val="600"/>
              </a:spcAft>
            </a:pPr>
            <a:r>
              <a:rPr lang="fr-FR" dirty="0"/>
              <a:t>p</a:t>
            </a:r>
            <a:r>
              <a:rPr lang="fr-FR" dirty="0" smtClean="0"/>
              <a:t>our </a:t>
            </a:r>
            <a:r>
              <a:rPr lang="fr-FR" dirty="0"/>
              <a:t>les marchés-cadre, l’acte d’engagement doit faire ressortir le montant maximum et le montant minimum du </a:t>
            </a:r>
            <a:r>
              <a:rPr lang="fr-FR" dirty="0" smtClean="0"/>
              <a:t>marché ;</a:t>
            </a:r>
            <a:endParaRPr lang="fr-FR" dirty="0"/>
          </a:p>
          <a:p>
            <a:pPr lvl="1">
              <a:spcBef>
                <a:spcPts val="0"/>
              </a:spcBef>
              <a:spcAft>
                <a:spcPts val="600"/>
              </a:spcAft>
            </a:pPr>
            <a:r>
              <a:rPr lang="fr-FR" dirty="0" smtClean="0"/>
              <a:t>pour </a:t>
            </a:r>
            <a:r>
              <a:rPr lang="fr-FR" dirty="0"/>
              <a:t>l’acte d’engagement du </a:t>
            </a:r>
            <a:r>
              <a:rPr lang="fr-FR" dirty="0" smtClean="0"/>
              <a:t>groupement, le </a:t>
            </a:r>
            <a:r>
              <a:rPr lang="fr-FR" dirty="0"/>
              <a:t>montant correspondant à la part revenant à chacun des membres </a:t>
            </a:r>
            <a:r>
              <a:rPr lang="fr-FR" dirty="0" smtClean="0"/>
              <a:t>dudit groupement doit être également préciser ;</a:t>
            </a:r>
            <a:endParaRPr lang="fr-FR" dirty="0"/>
          </a:p>
          <a:p>
            <a:pPr lvl="1">
              <a:spcBef>
                <a:spcPts val="0"/>
              </a:spcBef>
              <a:spcAft>
                <a:spcPts val="600"/>
              </a:spcAft>
            </a:pPr>
            <a:r>
              <a:rPr lang="fr-FR" dirty="0"/>
              <a:t>p</a:t>
            </a:r>
            <a:r>
              <a:rPr lang="fr-FR" dirty="0" smtClean="0"/>
              <a:t>our </a:t>
            </a:r>
            <a:r>
              <a:rPr lang="fr-FR" dirty="0"/>
              <a:t>les appels d’offres dits « au rabais ou à majoration », le bordereau des prix-détail estimatif ou le bordereau du prix global, selon le cas, fait ressortir le pourcentage du rabais ou de la majoration souscrit par le concurrent par rapport à l’estimation établie par le maître d’ouvrage</a:t>
            </a:r>
            <a:r>
              <a:rPr lang="fr-FR" dirty="0" smtClean="0"/>
              <a:t>.</a:t>
            </a:r>
            <a:endParaRPr lang="fr-FR" dirty="0"/>
          </a:p>
        </p:txBody>
      </p:sp>
    </p:spTree>
    <p:extLst>
      <p:ext uri="{BB962C8B-B14F-4D97-AF65-F5344CB8AC3E}">
        <p14:creationId xmlns:p14="http://schemas.microsoft.com/office/powerpoint/2010/main" val="2385757483"/>
      </p:ext>
    </p:extLst>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31 : Présentation d’une offre </a:t>
            </a:r>
            <a:r>
              <a:rPr lang="fr-FR" dirty="0" smtClean="0"/>
              <a:t>technique</a:t>
            </a:r>
            <a:endParaRPr lang="fr-FR" dirty="0"/>
          </a:p>
        </p:txBody>
      </p:sp>
      <p:sp>
        <p:nvSpPr>
          <p:cNvPr id="3" name="Espace réservé du texte 2"/>
          <p:cNvSpPr>
            <a:spLocks noGrp="1"/>
          </p:cNvSpPr>
          <p:nvPr>
            <p:ph type="body" sz="quarter" idx="13"/>
          </p:nvPr>
        </p:nvSpPr>
        <p:spPr/>
        <p:txBody>
          <a:bodyPr/>
          <a:lstStyle/>
          <a:p>
            <a:pPr algn="just">
              <a:spcAft>
                <a:spcPts val="0"/>
              </a:spcAft>
            </a:pPr>
            <a:r>
              <a:rPr lang="fr-FR" dirty="0">
                <a:ea typeface="Calibri"/>
                <a:cs typeface="Simplified Arabic"/>
              </a:rPr>
              <a:t>La précision que l’offre technique peut porter sur :</a:t>
            </a:r>
          </a:p>
          <a:p>
            <a:pPr lvl="1" algn="just">
              <a:spcAft>
                <a:spcPts val="0"/>
              </a:spcAft>
            </a:pPr>
            <a:r>
              <a:rPr lang="fr-FR" dirty="0">
                <a:ea typeface="Calibri"/>
                <a:cs typeface="Simplified Arabic"/>
              </a:rPr>
              <a:t>le développement des énergies </a:t>
            </a:r>
            <a:r>
              <a:rPr lang="fr-FR" dirty="0" smtClean="0">
                <a:ea typeface="Calibri"/>
                <a:cs typeface="Simplified Arabic"/>
              </a:rPr>
              <a:t>renouvelables </a:t>
            </a:r>
            <a:r>
              <a:rPr lang="fr-FR" dirty="0">
                <a:ea typeface="Calibri"/>
                <a:cs typeface="Simplified Arabic"/>
              </a:rPr>
              <a:t>et de l’efficacité énergétique et </a:t>
            </a:r>
            <a:r>
              <a:rPr lang="fr-FR" dirty="0" smtClean="0">
                <a:ea typeface="Calibri"/>
                <a:cs typeface="Simplified Arabic"/>
              </a:rPr>
              <a:t>du développement </a:t>
            </a:r>
            <a:r>
              <a:rPr lang="fr-FR" dirty="0">
                <a:ea typeface="Calibri"/>
                <a:cs typeface="Simplified Arabic"/>
              </a:rPr>
              <a:t>durable </a:t>
            </a:r>
            <a:r>
              <a:rPr lang="fr-FR" dirty="0" smtClean="0">
                <a:ea typeface="Calibri"/>
                <a:cs typeface="Simplified Arabic"/>
              </a:rPr>
              <a:t>;</a:t>
            </a:r>
            <a:endParaRPr lang="fr-FR" dirty="0">
              <a:ea typeface="Calibri"/>
              <a:cs typeface="Simplified Arabic"/>
            </a:endParaRPr>
          </a:p>
          <a:p>
            <a:pPr lvl="1" algn="just">
              <a:spcAft>
                <a:spcPts val="0"/>
              </a:spcAft>
            </a:pPr>
            <a:r>
              <a:rPr lang="fr-FR" dirty="0" smtClean="0">
                <a:ea typeface="Calibri"/>
                <a:cs typeface="Simplified Arabic"/>
              </a:rPr>
              <a:t>la </a:t>
            </a:r>
            <a:r>
              <a:rPr lang="fr-FR" dirty="0">
                <a:ea typeface="Calibri"/>
                <a:cs typeface="Simplified Arabic"/>
              </a:rPr>
              <a:t>préservation des ressources </a:t>
            </a:r>
            <a:r>
              <a:rPr lang="fr-FR" dirty="0" smtClean="0">
                <a:ea typeface="Calibri"/>
                <a:cs typeface="Simplified Arabic"/>
              </a:rPr>
              <a:t>hydriques ;</a:t>
            </a:r>
            <a:endParaRPr lang="fr-FR" dirty="0">
              <a:ea typeface="Calibri"/>
              <a:cs typeface="Simplified Arabic"/>
            </a:endParaRPr>
          </a:p>
          <a:p>
            <a:pPr lvl="1" algn="just">
              <a:spcAft>
                <a:spcPts val="0"/>
              </a:spcAft>
            </a:pPr>
            <a:r>
              <a:rPr lang="fr-FR" dirty="0" smtClean="0">
                <a:ea typeface="Calibri"/>
                <a:cs typeface="Simplified Arabic"/>
              </a:rPr>
              <a:t>le </a:t>
            </a:r>
            <a:r>
              <a:rPr lang="fr-FR" dirty="0">
                <a:ea typeface="Calibri"/>
                <a:cs typeface="Simplified Arabic"/>
              </a:rPr>
              <a:t>degré de recours aux artisans et </a:t>
            </a:r>
            <a:r>
              <a:rPr lang="fr-FR" dirty="0" err="1" smtClean="0">
                <a:ea typeface="Calibri"/>
                <a:cs typeface="Simplified Arabic"/>
              </a:rPr>
              <a:t>maalmens</a:t>
            </a:r>
            <a:r>
              <a:rPr lang="fr-FR" dirty="0" smtClean="0">
                <a:ea typeface="Calibri"/>
                <a:cs typeface="Simplified Arabic"/>
              </a:rPr>
              <a:t> </a:t>
            </a:r>
            <a:r>
              <a:rPr lang="fr-FR" dirty="0">
                <a:ea typeface="Calibri"/>
                <a:cs typeface="Simplified Arabic"/>
              </a:rPr>
              <a:t>pour les prestations de sauvegarde des médinas et de restauration des ouvrages traditionnels, historiques et </a:t>
            </a:r>
            <a:r>
              <a:rPr lang="fr-FR" dirty="0" smtClean="0">
                <a:ea typeface="Calibri"/>
                <a:cs typeface="Simplified Arabic"/>
              </a:rPr>
              <a:t>anciens ;</a:t>
            </a:r>
            <a:endParaRPr lang="fr-FR" dirty="0">
              <a:ea typeface="Calibri"/>
              <a:cs typeface="Simplified Arabic"/>
            </a:endParaRPr>
          </a:p>
          <a:p>
            <a:pPr lvl="1" algn="just">
              <a:spcAft>
                <a:spcPts val="0"/>
              </a:spcAft>
            </a:pPr>
            <a:r>
              <a:rPr lang="fr-FR" dirty="0">
                <a:ea typeface="Calibri"/>
                <a:cs typeface="Simplified Arabic"/>
              </a:rPr>
              <a:t>le degré de recours aux experts nationaux, par les concurrents non installés au Maroc pour les marchés d’études et les marchés portant sur la conception, le développement et la mise en œuvre des systèmes </a:t>
            </a:r>
            <a:r>
              <a:rPr lang="fr-FR" dirty="0" smtClean="0">
                <a:ea typeface="Calibri"/>
                <a:cs typeface="Simplified Arabic"/>
              </a:rPr>
              <a:t>d’information ;</a:t>
            </a:r>
            <a:endParaRPr lang="fr-FR" dirty="0">
              <a:ea typeface="Calibri"/>
              <a:cs typeface="Simplified Arabic"/>
            </a:endParaRPr>
          </a:p>
          <a:p>
            <a:pPr lvl="1" algn="just">
              <a:spcAft>
                <a:spcPts val="0"/>
              </a:spcAft>
            </a:pPr>
            <a:r>
              <a:rPr lang="fr-FR" dirty="0">
                <a:ea typeface="Calibri"/>
                <a:cs typeface="Simplified Arabic"/>
              </a:rPr>
              <a:t>le degré de recours aux produits de l’artisanat </a:t>
            </a:r>
            <a:r>
              <a:rPr lang="fr-FR" dirty="0" smtClean="0">
                <a:ea typeface="Calibri"/>
                <a:cs typeface="Simplified Arabic"/>
              </a:rPr>
              <a:t>marocain ;</a:t>
            </a:r>
            <a:endParaRPr lang="fr-FR" dirty="0">
              <a:ea typeface="Calibri"/>
              <a:cs typeface="Simplified Arabic"/>
            </a:endParaRPr>
          </a:p>
          <a:p>
            <a:pPr lvl="1" algn="just">
              <a:spcAft>
                <a:spcPts val="0"/>
              </a:spcAft>
            </a:pPr>
            <a:r>
              <a:rPr lang="fr-FR" dirty="0" smtClean="0">
                <a:ea typeface="Calibri"/>
                <a:cs typeface="Simplified Arabic"/>
              </a:rPr>
              <a:t>le </a:t>
            </a:r>
            <a:r>
              <a:rPr lang="fr-FR" dirty="0">
                <a:ea typeface="Calibri"/>
                <a:cs typeface="Simplified Arabic"/>
              </a:rPr>
              <a:t>degré de transfert de compétences et de connaissances</a:t>
            </a:r>
            <a:r>
              <a:rPr lang="fr-FR" dirty="0" smtClean="0">
                <a:ea typeface="Calibri"/>
                <a:cs typeface="Simplified Arabic"/>
              </a:rPr>
              <a:t>.</a:t>
            </a:r>
            <a:endParaRPr lang="fr-FR" dirty="0" smtClean="0"/>
          </a:p>
          <a:p>
            <a:endParaRPr lang="fr-FR" dirty="0"/>
          </a:p>
        </p:txBody>
      </p:sp>
    </p:spTree>
    <p:extLst>
      <p:ext uri="{BB962C8B-B14F-4D97-AF65-F5344CB8AC3E}">
        <p14:creationId xmlns:p14="http://schemas.microsoft.com/office/powerpoint/2010/main" val="909270946"/>
      </p:ext>
    </p:extLst>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32 : Présentation </a:t>
            </a:r>
            <a:r>
              <a:rPr lang="fr-FR" dirty="0"/>
              <a:t>des dossiers des concurrents</a:t>
            </a:r>
          </a:p>
        </p:txBody>
      </p:sp>
      <p:sp>
        <p:nvSpPr>
          <p:cNvPr id="3" name="Espace réservé du texte 2"/>
          <p:cNvSpPr>
            <a:spLocks noGrp="1"/>
          </p:cNvSpPr>
          <p:nvPr>
            <p:ph type="body" sz="quarter" idx="13"/>
          </p:nvPr>
        </p:nvSpPr>
        <p:spPr/>
        <p:txBody>
          <a:bodyPr/>
          <a:lstStyle/>
          <a:p>
            <a:r>
              <a:rPr lang="fr-FR" dirty="0" smtClean="0"/>
              <a:t>La </a:t>
            </a:r>
            <a:r>
              <a:rPr lang="fr-FR" dirty="0"/>
              <a:t>précision que </a:t>
            </a:r>
            <a:r>
              <a:rPr lang="fr-FR" dirty="0" smtClean="0"/>
              <a:t>:</a:t>
            </a:r>
          </a:p>
          <a:p>
            <a:pPr lvl="1"/>
            <a:r>
              <a:rPr lang="fr-FR" dirty="0"/>
              <a:t>le règlement de </a:t>
            </a:r>
            <a:r>
              <a:rPr lang="fr-FR" dirty="0" smtClean="0"/>
              <a:t>consultation doit être paraphé </a:t>
            </a:r>
            <a:r>
              <a:rPr lang="fr-FR" dirty="0"/>
              <a:t>et </a:t>
            </a:r>
            <a:r>
              <a:rPr lang="fr-FR" dirty="0" smtClean="0"/>
              <a:t>signé </a:t>
            </a:r>
            <a:r>
              <a:rPr lang="fr-FR" dirty="0"/>
              <a:t>et portant la </a:t>
            </a:r>
            <a:r>
              <a:rPr lang="fr-FR" b="1" dirty="0">
                <a:solidFill>
                  <a:srgbClr val="FF0000"/>
                </a:solidFill>
              </a:rPr>
              <a:t>mention « lu et accepté » </a:t>
            </a:r>
            <a:r>
              <a:rPr lang="fr-FR" b="1" dirty="0" smtClean="0">
                <a:solidFill>
                  <a:srgbClr val="FF0000"/>
                </a:solidFill>
              </a:rPr>
              <a:t>;</a:t>
            </a:r>
            <a:endParaRPr lang="fr-FR" b="1" dirty="0">
              <a:solidFill>
                <a:srgbClr val="FF0000"/>
              </a:solidFill>
            </a:endParaRPr>
          </a:p>
          <a:p>
            <a:pPr lvl="1"/>
            <a:r>
              <a:rPr lang="fr-FR" dirty="0" smtClean="0"/>
              <a:t>le </a:t>
            </a:r>
            <a:r>
              <a:rPr lang="fr-FR" dirty="0"/>
              <a:t>concurrent est tenu de présenter, le cas échéant, un </a:t>
            </a:r>
            <a:r>
              <a:rPr lang="fr-FR" b="1" dirty="0">
                <a:solidFill>
                  <a:srgbClr val="FF0000"/>
                </a:solidFill>
              </a:rPr>
              <a:t>pli distinct </a:t>
            </a:r>
            <a:r>
              <a:rPr lang="fr-FR" dirty="0"/>
              <a:t>contenant les </a:t>
            </a:r>
            <a:r>
              <a:rPr lang="fr-FR" b="1" dirty="0"/>
              <a:t>prospectus, notices ou autres documents techniques</a:t>
            </a:r>
            <a:r>
              <a:rPr lang="fr-FR" dirty="0"/>
              <a:t>.</a:t>
            </a:r>
          </a:p>
        </p:txBody>
      </p:sp>
    </p:spTree>
    <p:extLst>
      <p:ext uri="{BB962C8B-B14F-4D97-AF65-F5344CB8AC3E}">
        <p14:creationId xmlns:p14="http://schemas.microsoft.com/office/powerpoint/2010/main" val="2878311434"/>
      </p:ext>
    </p:extLst>
  </p:cSld>
  <p:clrMapOvr>
    <a:masterClrMapping/>
  </p:clrMapOvr>
  <p:transition>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36 : Délai de validité des offres</a:t>
            </a:r>
          </a:p>
        </p:txBody>
      </p:sp>
      <p:sp>
        <p:nvSpPr>
          <p:cNvPr id="3" name="Espace réservé du texte 2"/>
          <p:cNvSpPr>
            <a:spLocks noGrp="1"/>
          </p:cNvSpPr>
          <p:nvPr>
            <p:ph type="body" sz="quarter" idx="13"/>
          </p:nvPr>
        </p:nvSpPr>
        <p:spPr/>
        <p:txBody>
          <a:bodyPr/>
          <a:lstStyle/>
          <a:p>
            <a:r>
              <a:rPr lang="fr-FR" dirty="0"/>
              <a:t>La réduction du délai de validé des offres à 60 </a:t>
            </a:r>
            <a:r>
              <a:rPr lang="fr-FR" dirty="0" smtClean="0"/>
              <a:t>jours ;</a:t>
            </a:r>
            <a:endParaRPr lang="fr-FR" dirty="0"/>
          </a:p>
          <a:p>
            <a:r>
              <a:rPr lang="fr-FR" dirty="0" smtClean="0"/>
              <a:t>Le </a:t>
            </a:r>
            <a:r>
              <a:rPr lang="fr-FR" dirty="0"/>
              <a:t>maître d’ouvrage peut saisir les concurrents en vue de leur demander une prorogation du délai de validité des offres d’une durée supplémentaire qu’il </a:t>
            </a:r>
            <a:r>
              <a:rPr lang="fr-FR" dirty="0" smtClean="0"/>
              <a:t>fixe </a:t>
            </a:r>
            <a:r>
              <a:rPr lang="fr-FR" dirty="0"/>
              <a:t>:</a:t>
            </a:r>
          </a:p>
          <a:p>
            <a:pPr lvl="1"/>
            <a:r>
              <a:rPr lang="fr-FR" dirty="0" smtClean="0"/>
              <a:t>les </a:t>
            </a:r>
            <a:r>
              <a:rPr lang="fr-FR" dirty="0"/>
              <a:t>concurrents qui n’ont pas donné leur accord à la demande de prorogation ou qui n’ont pas répondu dans le délai qui leur est imparti sont libérés de leurs engagements vis-à-vis du maître d’ouvrage et mainlevée leur est donnée de leur cautionnement provisoire, au plus tard </a:t>
            </a:r>
            <a:r>
              <a:rPr lang="fr-FR" b="1" dirty="0">
                <a:solidFill>
                  <a:srgbClr val="FF0000"/>
                </a:solidFill>
              </a:rPr>
              <a:t>quarante-huit heures </a:t>
            </a:r>
            <a:r>
              <a:rPr lang="fr-FR" dirty="0"/>
              <a:t>à compter de la date limite de réponse fixée par le maître </a:t>
            </a:r>
            <a:r>
              <a:rPr lang="fr-FR" dirty="0" smtClean="0"/>
              <a:t>d’ouvrage ;</a:t>
            </a:r>
            <a:endParaRPr lang="fr-FR" dirty="0"/>
          </a:p>
          <a:p>
            <a:pPr lvl="1"/>
            <a:r>
              <a:rPr lang="fr-FR" dirty="0" smtClean="0"/>
              <a:t>si aucun </a:t>
            </a:r>
            <a:r>
              <a:rPr lang="fr-FR" dirty="0"/>
              <a:t>des concurrents n’a donné son accord à la demande de prorogation ou n’a répondu dans le délai qui lui est imparti, mainlevée lui est donnée de son cautionnement provisoire, </a:t>
            </a:r>
            <a:r>
              <a:rPr lang="fr-FR" b="1" dirty="0">
                <a:solidFill>
                  <a:srgbClr val="FF0000"/>
                </a:solidFill>
              </a:rPr>
              <a:t>au plus tard quarante-huit heures </a:t>
            </a:r>
            <a:r>
              <a:rPr lang="fr-FR" dirty="0"/>
              <a:t>à compter de la date limite fixée par le maître d’ouvrage. Dans ce cas, il est procédé à </a:t>
            </a:r>
            <a:r>
              <a:rPr lang="fr-FR" b="1" dirty="0">
                <a:solidFill>
                  <a:srgbClr val="FF0000"/>
                </a:solidFill>
              </a:rPr>
              <a:t>l’annulation de la </a:t>
            </a:r>
            <a:r>
              <a:rPr lang="fr-FR" b="1" dirty="0" smtClean="0">
                <a:solidFill>
                  <a:srgbClr val="FF0000"/>
                </a:solidFill>
              </a:rPr>
              <a:t>procédure</a:t>
            </a:r>
            <a:r>
              <a:rPr lang="fr-FR" dirty="0"/>
              <a:t>.</a:t>
            </a:r>
          </a:p>
        </p:txBody>
      </p:sp>
    </p:spTree>
    <p:extLst>
      <p:ext uri="{BB962C8B-B14F-4D97-AF65-F5344CB8AC3E}">
        <p14:creationId xmlns:p14="http://schemas.microsoft.com/office/powerpoint/2010/main" val="4070894466"/>
      </p:ext>
    </p:extLst>
  </p:cSld>
  <p:clrMapOvr>
    <a:masterClrMapping/>
  </p:clrMapOvr>
  <p:transition>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37 : Dépôt et retrait des échantillons, prototypes, prospectus, notices et autres documents techniques</a:t>
            </a:r>
          </a:p>
        </p:txBody>
      </p:sp>
      <p:sp>
        <p:nvSpPr>
          <p:cNvPr id="3" name="Espace réservé du texte 2"/>
          <p:cNvSpPr>
            <a:spLocks noGrp="1"/>
          </p:cNvSpPr>
          <p:nvPr>
            <p:ph type="body" sz="quarter" idx="13"/>
          </p:nvPr>
        </p:nvSpPr>
        <p:spPr/>
        <p:txBody>
          <a:bodyPr/>
          <a:lstStyle/>
          <a:p>
            <a:r>
              <a:rPr lang="fr-FR" dirty="0"/>
              <a:t>Le dépôt et l’examen des échantillons ou des prototypes sont exigées au concurrent auquel il est envisagé d'attribuer le </a:t>
            </a:r>
            <a:r>
              <a:rPr lang="fr-FR" dirty="0" smtClean="0"/>
              <a:t>marché ;</a:t>
            </a:r>
            <a:endParaRPr lang="fr-FR" dirty="0"/>
          </a:p>
          <a:p>
            <a:r>
              <a:rPr lang="fr-FR" dirty="0"/>
              <a:t>Les prospectus, notices ou autres documents techniques sont :</a:t>
            </a:r>
            <a:endParaRPr lang="fr-FR" dirty="0" smtClean="0"/>
          </a:p>
          <a:p>
            <a:pPr lvl="1"/>
            <a:r>
              <a:rPr lang="fr-FR" dirty="0" smtClean="0"/>
              <a:t>mis </a:t>
            </a:r>
            <a:r>
              <a:rPr lang="fr-FR" dirty="0"/>
              <a:t>dans </a:t>
            </a:r>
            <a:r>
              <a:rPr lang="fr-FR" b="1" dirty="0">
                <a:solidFill>
                  <a:srgbClr val="FF0000"/>
                </a:solidFill>
              </a:rPr>
              <a:t>un pli distinct </a:t>
            </a:r>
            <a:r>
              <a:rPr lang="fr-FR" dirty="0"/>
              <a:t>déposé au plus tard le jour ouvrable précédant la date d’ouverture des plis contre délivrance par le maître d’ouvrage d’un accusé de réception </a:t>
            </a:r>
            <a:r>
              <a:rPr lang="fr-FR" dirty="0" smtClean="0"/>
              <a:t>;</a:t>
            </a:r>
          </a:p>
          <a:p>
            <a:pPr lvl="1"/>
            <a:r>
              <a:rPr lang="fr-FR" dirty="0" smtClean="0"/>
              <a:t>ou </a:t>
            </a:r>
            <a:r>
              <a:rPr lang="fr-FR" b="1" dirty="0">
                <a:solidFill>
                  <a:srgbClr val="FF0000"/>
                </a:solidFill>
              </a:rPr>
              <a:t>remis, séance tenante, au président </a:t>
            </a:r>
            <a:r>
              <a:rPr lang="fr-FR" dirty="0"/>
              <a:t>de la commission d’appel d’offres</a:t>
            </a:r>
            <a:r>
              <a:rPr lang="fr-FR" dirty="0" smtClean="0"/>
              <a:t>.,</a:t>
            </a:r>
          </a:p>
          <a:p>
            <a:r>
              <a:rPr lang="fr-FR" dirty="0" smtClean="0"/>
              <a:t>Le </a:t>
            </a:r>
            <a:r>
              <a:rPr lang="fr-FR" dirty="0"/>
              <a:t>dépôt et le retrait des prospectus, notices ou autres documents techniques peuvent </a:t>
            </a:r>
            <a:r>
              <a:rPr lang="fr-FR" dirty="0" smtClean="0"/>
              <a:t>aussi être </a:t>
            </a:r>
            <a:r>
              <a:rPr lang="fr-FR" dirty="0"/>
              <a:t>effectués par voie électronique </a:t>
            </a:r>
            <a:r>
              <a:rPr lang="fr-FR" dirty="0" smtClean="0"/>
              <a:t>(Article 135).</a:t>
            </a:r>
          </a:p>
          <a:p>
            <a:pPr marL="164456" lvl="1" indent="-164456">
              <a:buClr>
                <a:srgbClr val="FF6600"/>
              </a:buClr>
              <a:buSzPct val="150000"/>
              <a:buFont typeface="Arial" panose="020B0604020202020204" pitchFamily="34" charset="0"/>
              <a:buChar char="•"/>
            </a:pPr>
            <a:r>
              <a:rPr lang="fr-FR" dirty="0" smtClean="0"/>
              <a:t>ce pli doit être fermé et porter de façon apparente la mention « prospectus, notices ou autres documents techniques »,</a:t>
            </a:r>
          </a:p>
          <a:p>
            <a:endParaRPr lang="fr-FR" dirty="0"/>
          </a:p>
        </p:txBody>
      </p:sp>
    </p:spTree>
    <p:extLst>
      <p:ext uri="{BB962C8B-B14F-4D97-AF65-F5344CB8AC3E}">
        <p14:creationId xmlns:p14="http://schemas.microsoft.com/office/powerpoint/2010/main" val="3846236963"/>
      </p:ext>
    </p:extLst>
  </p:cSld>
  <p:clrMapOvr>
    <a:masterClrMapping/>
  </p:clrMapOvr>
  <p:transition>
    <p:split orient="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38 : Commission d’appel d’offres</a:t>
            </a:r>
          </a:p>
        </p:txBody>
      </p:sp>
      <p:sp>
        <p:nvSpPr>
          <p:cNvPr id="3" name="Espace réservé du texte 2"/>
          <p:cNvSpPr>
            <a:spLocks noGrp="1"/>
          </p:cNvSpPr>
          <p:nvPr>
            <p:ph type="body" sz="quarter" idx="13"/>
          </p:nvPr>
        </p:nvSpPr>
        <p:spPr/>
        <p:txBody>
          <a:bodyPr/>
          <a:lstStyle/>
          <a:p>
            <a:r>
              <a:rPr lang="fr-FR" dirty="0"/>
              <a:t>La commission d’appel d’offres est présidée par le maître </a:t>
            </a:r>
            <a:r>
              <a:rPr lang="fr-FR" dirty="0" smtClean="0"/>
              <a:t>d’ouvrage ; </a:t>
            </a:r>
          </a:p>
          <a:p>
            <a:r>
              <a:rPr lang="fr-FR" dirty="0" smtClean="0"/>
              <a:t>En </a:t>
            </a:r>
            <a:r>
              <a:rPr lang="fr-FR" dirty="0"/>
              <a:t>cas d’absence ou d’empêchement du maître d’ouvrage, la commission est présidée par l’une des personnes désignées par lui à l’effet de le </a:t>
            </a:r>
            <a:r>
              <a:rPr lang="fr-FR" dirty="0" smtClean="0"/>
              <a:t>suppléer ;</a:t>
            </a:r>
            <a:endParaRPr lang="fr-FR" dirty="0"/>
          </a:p>
          <a:p>
            <a:r>
              <a:rPr lang="fr-FR" dirty="0"/>
              <a:t>Lorsque la commission d’appel d’offres décide de consulter un expert et/ou un technicien, le président de la commission demande au maître d’ouvrage de convoquer l’expert et/ou le technicien concerné pour participer aux travaux de la commission ou de la </a:t>
            </a:r>
            <a:r>
              <a:rPr lang="fr-FR" dirty="0" smtClean="0"/>
              <a:t>sous-commission ;</a:t>
            </a:r>
            <a:endParaRPr lang="fr-FR" dirty="0"/>
          </a:p>
          <a:p>
            <a:r>
              <a:rPr lang="fr-FR" dirty="0"/>
              <a:t>La sous-commission ne peut être composée exclusivement de membres de la commission d’appel d’offres</a:t>
            </a:r>
            <a:r>
              <a:rPr lang="fr-FR" dirty="0" smtClean="0"/>
              <a:t>.</a:t>
            </a:r>
          </a:p>
          <a:p>
            <a:r>
              <a:rPr lang="fr-FR" dirty="0"/>
              <a:t>Les appréciations des experts, des techniciens ou des membres de la sous-commission </a:t>
            </a:r>
            <a:r>
              <a:rPr lang="fr-FR" b="1" dirty="0" smtClean="0">
                <a:solidFill>
                  <a:srgbClr val="FF0000"/>
                </a:solidFill>
              </a:rPr>
              <a:t>ne </a:t>
            </a:r>
            <a:r>
              <a:rPr lang="fr-FR" b="1" dirty="0">
                <a:solidFill>
                  <a:srgbClr val="FF0000"/>
                </a:solidFill>
              </a:rPr>
              <a:t>doivent, en aucun cas, porter sur l’admissibilité </a:t>
            </a:r>
            <a:r>
              <a:rPr lang="fr-FR" dirty="0"/>
              <a:t>ou non des concurrents.</a:t>
            </a:r>
          </a:p>
          <a:p>
            <a:endParaRPr lang="fr-FR" dirty="0" smtClean="0"/>
          </a:p>
          <a:p>
            <a:r>
              <a:rPr lang="fr-FR" b="1" dirty="0" smtClean="0"/>
              <a:t>N.B. : </a:t>
            </a:r>
            <a:r>
              <a:rPr lang="fr-FR" dirty="0" smtClean="0"/>
              <a:t>Ces dispositions s’appliquent </a:t>
            </a:r>
            <a:r>
              <a:rPr lang="fr-FR" b="1" dirty="0" smtClean="0">
                <a:solidFill>
                  <a:srgbClr val="FF0000"/>
                </a:solidFill>
              </a:rPr>
              <a:t>à toutes les autres procédures </a:t>
            </a:r>
            <a:r>
              <a:rPr lang="fr-FR" dirty="0" smtClean="0"/>
              <a:t>(examen </a:t>
            </a:r>
            <a:r>
              <a:rPr lang="fr-FR" dirty="0"/>
              <a:t>des prospectus, notices ou autres documents </a:t>
            </a:r>
            <a:r>
              <a:rPr lang="fr-FR" dirty="0" smtClean="0"/>
              <a:t>techniques et des offres techniques, appel d’offres avec présélection, concours, etc.).</a:t>
            </a:r>
          </a:p>
          <a:p>
            <a:pPr lvl="1"/>
            <a:endParaRPr lang="fr-FR" dirty="0"/>
          </a:p>
        </p:txBody>
      </p:sp>
    </p:spTree>
    <p:extLst>
      <p:ext uri="{BB962C8B-B14F-4D97-AF65-F5344CB8AC3E}">
        <p14:creationId xmlns:p14="http://schemas.microsoft.com/office/powerpoint/2010/main" val="3162449814"/>
      </p:ext>
    </p:extLst>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1"/>
          </p:nvPr>
        </p:nvSpPr>
        <p:spPr>
          <a:noFill/>
          <a:ln w="9525">
            <a:noFill/>
            <a:miter lim="800000"/>
            <a:headEnd/>
            <a:tailEnd/>
          </a:ln>
        </p:spPr>
        <p:txBody>
          <a:bodyPr vert="horz" wrap="square" lIns="85340" tIns="42670" rIns="85340" bIns="42670" numCol="1" anchor="ctr" anchorCtr="0" compatLnSpc="1">
            <a:prstTxWarp prst="textNoShape">
              <a:avLst/>
            </a:prstTxWarp>
          </a:bodyPr>
          <a:lstStyle/>
          <a:p>
            <a:r>
              <a:rPr lang="fr-FR" sz="1600" dirty="0"/>
              <a:t>Article 21 : Règlement de consultation</a:t>
            </a:r>
          </a:p>
          <a:p>
            <a:r>
              <a:rPr lang="fr-FR" sz="1600" dirty="0"/>
              <a:t>Article 24 : Cautionnement provisoire</a:t>
            </a:r>
          </a:p>
          <a:p>
            <a:r>
              <a:rPr lang="fr-FR" sz="1600" dirty="0"/>
              <a:t>Article 26 : Réunion ou visite des lieux</a:t>
            </a:r>
          </a:p>
          <a:p>
            <a:r>
              <a:rPr lang="fr-FR" sz="1600" dirty="0"/>
              <a:t>Article 27 : Conditions requises des concurrents</a:t>
            </a:r>
          </a:p>
          <a:p>
            <a:r>
              <a:rPr lang="fr-FR" sz="1600" dirty="0"/>
              <a:t>Article 28 : Justification des capacités et des qualités</a:t>
            </a:r>
          </a:p>
          <a:p>
            <a:r>
              <a:rPr lang="fr-FR" sz="1600" dirty="0"/>
              <a:t>Article 29 : Déclaration sur l’honneur</a:t>
            </a:r>
          </a:p>
          <a:p>
            <a:r>
              <a:rPr lang="fr-FR" sz="1600" dirty="0"/>
              <a:t>Article 30 : Contenu des dossiers des concurrents</a:t>
            </a:r>
          </a:p>
          <a:p>
            <a:r>
              <a:rPr lang="fr-FR" sz="1600" dirty="0"/>
              <a:t>Article 31 : Présentation d’une offre technique</a:t>
            </a:r>
          </a:p>
          <a:p>
            <a:r>
              <a:rPr lang="fr-FR" sz="1600" dirty="0"/>
              <a:t>Article 32 : Présentation des dossiers des concurrents</a:t>
            </a:r>
          </a:p>
          <a:p>
            <a:r>
              <a:rPr lang="fr-FR" sz="1600" dirty="0"/>
              <a:t>Article 36 : Délai de validité des offres</a:t>
            </a:r>
          </a:p>
          <a:p>
            <a:r>
              <a:rPr lang="fr-FR" sz="1600" dirty="0"/>
              <a:t>Article 37 : Dépôt et retrait des échantillons, prototypes, prospectus, notices et autres documents techniques</a:t>
            </a:r>
          </a:p>
        </p:txBody>
      </p:sp>
      <p:sp>
        <p:nvSpPr>
          <p:cNvPr id="4" name="Titre 3"/>
          <p:cNvSpPr>
            <a:spLocks noGrp="1"/>
          </p:cNvSpPr>
          <p:nvPr>
            <p:ph type="title"/>
          </p:nvPr>
        </p:nvSpPr>
        <p:spPr/>
        <p:txBody>
          <a:bodyPr/>
          <a:lstStyle/>
          <a:p>
            <a:r>
              <a:rPr lang="fr-FR" dirty="0" smtClean="0"/>
              <a:t>Plan de la présentation</a:t>
            </a:r>
            <a:endParaRPr lang="fr-FR" dirty="0"/>
          </a:p>
        </p:txBody>
      </p:sp>
    </p:spTree>
    <p:extLst>
      <p:ext uri="{BB962C8B-B14F-4D97-AF65-F5344CB8AC3E}">
        <p14:creationId xmlns:p14="http://schemas.microsoft.com/office/powerpoint/2010/main" val="425653982"/>
      </p:ext>
    </p:extLst>
  </p:cSld>
  <p:clrMapOvr>
    <a:masterClrMapping/>
  </p:clrMapOvr>
  <p:transition>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39 : Ouverture des plis des concurrents en séance publique</a:t>
            </a:r>
          </a:p>
        </p:txBody>
      </p:sp>
      <p:sp>
        <p:nvSpPr>
          <p:cNvPr id="3" name="Espace réservé du texte 2"/>
          <p:cNvSpPr>
            <a:spLocks noGrp="1"/>
          </p:cNvSpPr>
          <p:nvPr>
            <p:ph type="body" sz="quarter" idx="13"/>
          </p:nvPr>
        </p:nvSpPr>
        <p:spPr/>
        <p:txBody>
          <a:bodyPr/>
          <a:lstStyle/>
          <a:p>
            <a:r>
              <a:rPr lang="fr-FR" dirty="0"/>
              <a:t>En cas, d’absence d’un ou de plusieurs membres dont </a:t>
            </a:r>
            <a:r>
              <a:rPr lang="fr-FR" b="1" dirty="0">
                <a:solidFill>
                  <a:srgbClr val="FF0000"/>
                </a:solidFill>
              </a:rPr>
              <a:t>la présence est obligatoire</a:t>
            </a:r>
            <a:r>
              <a:rPr lang="fr-FR" dirty="0"/>
              <a:t>, le président reporte la séance d’ouverture des plis de quarante-huit (48) </a:t>
            </a:r>
            <a:r>
              <a:rPr lang="fr-FR" dirty="0" smtClean="0"/>
              <a:t>heures ;</a:t>
            </a:r>
            <a:endParaRPr lang="fr-FR" dirty="0"/>
          </a:p>
          <a:p>
            <a:r>
              <a:rPr lang="fr-FR" dirty="0"/>
              <a:t>En cas d’absence d’un ou de plusieurs membres dont la présence est obligatoire </a:t>
            </a:r>
            <a:r>
              <a:rPr lang="fr-FR" b="1" dirty="0">
                <a:solidFill>
                  <a:srgbClr val="FF0000"/>
                </a:solidFill>
              </a:rPr>
              <a:t>lors de la nouvelle séance</a:t>
            </a:r>
            <a:r>
              <a:rPr lang="fr-FR" b="1" dirty="0"/>
              <a:t>, cette séance se tient </a:t>
            </a:r>
            <a:r>
              <a:rPr lang="fr-FR" b="1" dirty="0" smtClean="0"/>
              <a:t>valablement</a:t>
            </a:r>
            <a:r>
              <a:rPr lang="fr-FR" dirty="0"/>
              <a:t> </a:t>
            </a:r>
            <a:r>
              <a:rPr lang="fr-FR" dirty="0" smtClean="0"/>
              <a:t>;</a:t>
            </a:r>
          </a:p>
          <a:p>
            <a:r>
              <a:rPr lang="fr-FR" dirty="0" smtClean="0"/>
              <a:t>Introduction de la </a:t>
            </a:r>
            <a:r>
              <a:rPr lang="fr-FR" dirty="0"/>
              <a:t>possibilité d’écartement </a:t>
            </a:r>
            <a:r>
              <a:rPr lang="fr-FR" dirty="0" smtClean="0"/>
              <a:t>des </a:t>
            </a:r>
            <a:r>
              <a:rPr lang="fr-FR" dirty="0"/>
              <a:t>concurrents dont l’importance du plan de charge dépasse celle fixée par le règlement de </a:t>
            </a:r>
            <a:r>
              <a:rPr lang="fr-FR" dirty="0" smtClean="0"/>
              <a:t>consultation ;</a:t>
            </a:r>
            <a:endParaRPr lang="fr-FR" dirty="0"/>
          </a:p>
          <a:p>
            <a:endParaRPr lang="fr-FR" dirty="0"/>
          </a:p>
        </p:txBody>
      </p:sp>
    </p:spTree>
    <p:extLst>
      <p:ext uri="{BB962C8B-B14F-4D97-AF65-F5344CB8AC3E}">
        <p14:creationId xmlns:p14="http://schemas.microsoft.com/office/powerpoint/2010/main" val="70553635"/>
      </p:ext>
    </p:extLst>
  </p:cSld>
  <p:clrMapOvr>
    <a:masterClrMapping/>
  </p:clrMapOvr>
  <p:transition>
    <p:split orient="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43 : Evaluation des offres financières des concurrents et choix de l’offre économiquement la plus avantageuse</a:t>
            </a:r>
          </a:p>
        </p:txBody>
      </p:sp>
      <p:sp>
        <p:nvSpPr>
          <p:cNvPr id="3" name="Espace réservé du texte 2"/>
          <p:cNvSpPr>
            <a:spLocks noGrp="1"/>
          </p:cNvSpPr>
          <p:nvPr>
            <p:ph type="body" sz="quarter" idx="13"/>
          </p:nvPr>
        </p:nvSpPr>
        <p:spPr/>
        <p:txBody>
          <a:bodyPr/>
          <a:lstStyle/>
          <a:p>
            <a:r>
              <a:rPr lang="fr-FR" dirty="0" smtClean="0"/>
              <a:t>L’introduction du </a:t>
            </a:r>
            <a:r>
              <a:rPr lang="fr-FR" dirty="0"/>
              <a:t>cas d’écartement  </a:t>
            </a:r>
            <a:r>
              <a:rPr lang="fr-FR" dirty="0" smtClean="0"/>
              <a:t>par commission du concurrent </a:t>
            </a:r>
            <a:r>
              <a:rPr lang="fr-FR" dirty="0"/>
              <a:t>dont </a:t>
            </a:r>
            <a:r>
              <a:rPr lang="fr-FR" dirty="0" smtClean="0"/>
              <a:t>l’offre financière </a:t>
            </a:r>
            <a:r>
              <a:rPr lang="fr-FR" b="1" dirty="0" smtClean="0"/>
              <a:t>est signée </a:t>
            </a:r>
            <a:r>
              <a:rPr lang="fr-FR" b="1" dirty="0"/>
              <a:t>par une personne non habilitée à </a:t>
            </a:r>
            <a:r>
              <a:rPr lang="fr-FR" b="1" dirty="0" smtClean="0"/>
              <a:t>l’engager </a:t>
            </a:r>
            <a:r>
              <a:rPr lang="fr-FR" b="1" dirty="0"/>
              <a:t>au regard de la ou des pièces justifiant les pouvoirs </a:t>
            </a:r>
            <a:r>
              <a:rPr lang="fr-FR" b="1" dirty="0" smtClean="0"/>
              <a:t>conférés </a:t>
            </a:r>
            <a:r>
              <a:rPr lang="fr-FR" dirty="0" smtClean="0"/>
              <a:t>;</a:t>
            </a:r>
          </a:p>
          <a:p>
            <a:r>
              <a:rPr lang="fr-FR" dirty="0" smtClean="0"/>
              <a:t>L’intégration de </a:t>
            </a:r>
            <a:r>
              <a:rPr lang="fr-FR" b="1" dirty="0" smtClean="0"/>
              <a:t>l’écartement systématique de </a:t>
            </a:r>
            <a:r>
              <a:rPr lang="fr-FR" b="1" dirty="0"/>
              <a:t>offres financières jugées anormalement basses</a:t>
            </a:r>
            <a:r>
              <a:rPr lang="fr-FR" dirty="0"/>
              <a:t> </a:t>
            </a:r>
            <a:r>
              <a:rPr lang="fr-FR" b="1" dirty="0" smtClean="0"/>
              <a:t>ou excessives </a:t>
            </a:r>
            <a:r>
              <a:rPr lang="fr-FR" dirty="0" smtClean="0"/>
              <a:t>par </a:t>
            </a:r>
            <a:r>
              <a:rPr lang="fr-FR" dirty="0"/>
              <a:t>rapport au montant de l’estimation établi par le maître d’ouvrage</a:t>
            </a:r>
            <a:r>
              <a:rPr lang="fr-FR" dirty="0" smtClean="0"/>
              <a:t>.</a:t>
            </a:r>
          </a:p>
          <a:p>
            <a:pPr lvl="1"/>
            <a:r>
              <a:rPr lang="fr-FR" dirty="0"/>
              <a:t>Offre excessive</a:t>
            </a:r>
            <a:r>
              <a:rPr lang="fr-FR" dirty="0" smtClean="0"/>
              <a:t>: lorsqu’elle </a:t>
            </a:r>
            <a:r>
              <a:rPr lang="fr-FR" dirty="0"/>
              <a:t>est supérieure de plus de </a:t>
            </a:r>
            <a:r>
              <a:rPr lang="fr-FR" b="1" dirty="0" smtClean="0"/>
              <a:t>20% </a:t>
            </a:r>
            <a:r>
              <a:rPr lang="fr-FR" dirty="0"/>
              <a:t>par rapport à l’estimation du coût des prestations établie par le maître d’ouvrage pour les marchés de </a:t>
            </a:r>
            <a:r>
              <a:rPr lang="fr-FR" b="1" dirty="0"/>
              <a:t>travaux, de fournitures et de services autres que </a:t>
            </a:r>
            <a:r>
              <a:rPr lang="fr-FR" b="1" dirty="0" smtClean="0"/>
              <a:t>ceux portant </a:t>
            </a:r>
            <a:r>
              <a:rPr lang="fr-FR" b="1" dirty="0"/>
              <a:t>sur les </a:t>
            </a:r>
            <a:r>
              <a:rPr lang="fr-FR" b="1" dirty="0" smtClean="0"/>
              <a:t>études</a:t>
            </a:r>
            <a:r>
              <a:rPr lang="fr-FR" dirty="0" smtClean="0"/>
              <a:t> ;</a:t>
            </a:r>
            <a:endParaRPr lang="fr-FR" dirty="0"/>
          </a:p>
          <a:p>
            <a:pPr lvl="1"/>
            <a:r>
              <a:rPr lang="fr-FR" dirty="0" smtClean="0"/>
              <a:t>Offre </a:t>
            </a:r>
            <a:r>
              <a:rPr lang="fr-FR" dirty="0"/>
              <a:t>anormalement basse</a:t>
            </a:r>
            <a:r>
              <a:rPr lang="fr-FR" dirty="0" smtClean="0"/>
              <a:t>: lorsqu’elle </a:t>
            </a:r>
            <a:r>
              <a:rPr lang="fr-FR" dirty="0"/>
              <a:t>est inférieure de </a:t>
            </a:r>
            <a:r>
              <a:rPr lang="fr-FR" dirty="0" smtClean="0"/>
              <a:t>plus :</a:t>
            </a:r>
            <a:endParaRPr lang="fr-FR" dirty="0"/>
          </a:p>
          <a:p>
            <a:pPr lvl="2"/>
            <a:r>
              <a:rPr lang="fr-FR" dirty="0" smtClean="0"/>
              <a:t>de </a:t>
            </a:r>
            <a:r>
              <a:rPr lang="fr-FR" b="1" dirty="0" smtClean="0"/>
              <a:t>20% </a:t>
            </a:r>
            <a:r>
              <a:rPr lang="fr-FR" dirty="0"/>
              <a:t>par rapport à l’estimation du coût des prestations établie par le maître d’ouvrage pour les </a:t>
            </a:r>
            <a:r>
              <a:rPr lang="fr-FR" b="1" dirty="0"/>
              <a:t>marchés de </a:t>
            </a:r>
            <a:r>
              <a:rPr lang="fr-FR" b="1" dirty="0" smtClean="0"/>
              <a:t>travaux </a:t>
            </a:r>
            <a:r>
              <a:rPr lang="fr-FR" dirty="0" smtClean="0"/>
              <a:t>;</a:t>
            </a:r>
            <a:endParaRPr lang="fr-FR" dirty="0"/>
          </a:p>
          <a:p>
            <a:pPr lvl="2"/>
            <a:r>
              <a:rPr lang="fr-FR" dirty="0" smtClean="0"/>
              <a:t>de </a:t>
            </a:r>
            <a:r>
              <a:rPr lang="fr-FR" b="1" dirty="0" smtClean="0"/>
              <a:t>25% </a:t>
            </a:r>
            <a:r>
              <a:rPr lang="fr-FR" dirty="0"/>
              <a:t>par rapport à l’estimation du coût des prestations établie par le maître d’ouvrage pour </a:t>
            </a:r>
            <a:r>
              <a:rPr lang="fr-FR" b="1" dirty="0"/>
              <a:t>les marchés de fournitures et de services autres que ceux portant sur les études</a:t>
            </a:r>
            <a:r>
              <a:rPr lang="fr-FR" dirty="0"/>
              <a:t>.</a:t>
            </a:r>
          </a:p>
        </p:txBody>
      </p:sp>
    </p:spTree>
    <p:extLst>
      <p:ext uri="{BB962C8B-B14F-4D97-AF65-F5344CB8AC3E}">
        <p14:creationId xmlns:p14="http://schemas.microsoft.com/office/powerpoint/2010/main" val="493869627"/>
      </p:ext>
    </p:extLst>
  </p:cSld>
  <p:clrMapOvr>
    <a:masterClrMapping/>
  </p:clrMapOvr>
  <p:transition>
    <p:split orient="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43 : Evaluation des offres financières des concurrents et choix de l’offre économiquement la plus avantageuse</a:t>
            </a:r>
          </a:p>
        </p:txBody>
      </p:sp>
      <p:sp>
        <p:nvSpPr>
          <p:cNvPr id="3" name="Espace réservé du texte 2"/>
          <p:cNvSpPr>
            <a:spLocks noGrp="1"/>
          </p:cNvSpPr>
          <p:nvPr>
            <p:ph type="body" sz="quarter" idx="13"/>
          </p:nvPr>
        </p:nvSpPr>
        <p:spPr/>
        <p:txBody>
          <a:bodyPr/>
          <a:lstStyle/>
          <a:p>
            <a:r>
              <a:rPr lang="fr-FR" dirty="0" smtClean="0"/>
              <a:t>Introduction de la notion de </a:t>
            </a:r>
            <a:r>
              <a:rPr lang="fr-FR" b="1" dirty="0" smtClean="0"/>
              <a:t>prix </a:t>
            </a:r>
            <a:r>
              <a:rPr lang="fr-FR" b="1" dirty="0"/>
              <a:t>de référence </a:t>
            </a:r>
            <a:r>
              <a:rPr lang="fr-FR" dirty="0" smtClean="0"/>
              <a:t>pour le classement des offres </a:t>
            </a:r>
            <a:r>
              <a:rPr lang="fr-FR" dirty="0"/>
              <a:t>financières des </a:t>
            </a:r>
            <a:r>
              <a:rPr lang="fr-FR" dirty="0" smtClean="0"/>
              <a:t>concurrents (Art. 44) ;</a:t>
            </a:r>
          </a:p>
          <a:p>
            <a:r>
              <a:rPr lang="fr-FR" dirty="0" smtClean="0"/>
              <a:t>La redéfinition de l'offre économiquement la plus avantageuse :</a:t>
            </a:r>
          </a:p>
          <a:p>
            <a:pPr lvl="1"/>
            <a:r>
              <a:rPr lang="fr-FR" dirty="0" smtClean="0"/>
              <a:t>pour les marchés de travaux, de fournitures et de services autres que les études : l’offre financière la mieux-</a:t>
            </a:r>
            <a:r>
              <a:rPr lang="fr-FR" dirty="0" err="1" smtClean="0"/>
              <a:t>disante</a:t>
            </a:r>
            <a:r>
              <a:rPr lang="fr-FR" dirty="0" smtClean="0"/>
              <a:t> par rapport au prix de référence ;</a:t>
            </a:r>
          </a:p>
          <a:p>
            <a:pPr lvl="1"/>
            <a:r>
              <a:rPr lang="fr-FR" dirty="0" smtClean="0"/>
              <a:t>pour les marchés de ‎‎gardiennage et de ‎nettoyage des bâtiments administratifs et d’entretien des espaces verts : le taux de majoration proposé le plus faible appliqué à l’estimation du coût des prestations établie par le maître d’ouvrage ;</a:t>
            </a:r>
          </a:p>
          <a:p>
            <a:pPr lvl="1"/>
            <a:r>
              <a:rPr lang="fr-FR" dirty="0" smtClean="0"/>
              <a:t>pour les marchés de services portant sur des prestations d’études : l’offre ayant obtenu la meilleure note technico-financière.</a:t>
            </a:r>
          </a:p>
        </p:txBody>
      </p:sp>
    </p:spTree>
    <p:extLst>
      <p:ext uri="{BB962C8B-B14F-4D97-AF65-F5344CB8AC3E}">
        <p14:creationId xmlns:p14="http://schemas.microsoft.com/office/powerpoint/2010/main" val="1824132876"/>
      </p:ext>
    </p:extLst>
  </p:cSld>
  <p:clrMapOvr>
    <a:masterClrMapping/>
  </p:clrMapOvr>
  <p:transition>
    <p:split orient="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43 : Evaluation des offres financières des concurrents et choix de l’offre économiquement la plus avantageuse</a:t>
            </a:r>
          </a:p>
        </p:txBody>
      </p:sp>
      <p:sp>
        <p:nvSpPr>
          <p:cNvPr id="3" name="Espace réservé du texte 2"/>
          <p:cNvSpPr>
            <a:spLocks noGrp="1"/>
          </p:cNvSpPr>
          <p:nvPr>
            <p:ph type="body" sz="quarter" idx="13"/>
          </p:nvPr>
        </p:nvSpPr>
        <p:spPr/>
        <p:txBody>
          <a:bodyPr/>
          <a:lstStyle/>
          <a:p>
            <a:r>
              <a:rPr lang="fr-FR" dirty="0" smtClean="0"/>
              <a:t>L’obligation </a:t>
            </a:r>
            <a:r>
              <a:rPr lang="fr-FR" dirty="0"/>
              <a:t>faite </a:t>
            </a:r>
            <a:r>
              <a:rPr lang="fr-FR" dirty="0" smtClean="0"/>
              <a:t>au </a:t>
            </a:r>
            <a:r>
              <a:rPr lang="fr-FR" dirty="0"/>
              <a:t>concurrent auquel il est envisagé d'attribuer le </a:t>
            </a:r>
            <a:r>
              <a:rPr lang="fr-FR" dirty="0" smtClean="0"/>
              <a:t>marché de : </a:t>
            </a:r>
          </a:p>
          <a:p>
            <a:pPr lvl="1"/>
            <a:r>
              <a:rPr lang="fr-FR" dirty="0" smtClean="0"/>
              <a:t>produire </a:t>
            </a:r>
            <a:r>
              <a:rPr lang="fr-FR" dirty="0"/>
              <a:t>les </a:t>
            </a:r>
            <a:r>
              <a:rPr lang="fr-FR" b="1" dirty="0">
                <a:solidFill>
                  <a:srgbClr val="FF0000"/>
                </a:solidFill>
              </a:rPr>
              <a:t>échantillons ou les prototypes</a:t>
            </a:r>
            <a:r>
              <a:rPr lang="fr-FR" dirty="0"/>
              <a:t> exigés par le règlement de consultation, le cas </a:t>
            </a:r>
            <a:r>
              <a:rPr lang="fr-FR" dirty="0" smtClean="0"/>
              <a:t>échéant ;</a:t>
            </a:r>
          </a:p>
          <a:p>
            <a:pPr lvl="1"/>
            <a:r>
              <a:rPr lang="fr-FR" dirty="0"/>
              <a:t>justifier le ou les </a:t>
            </a:r>
            <a:r>
              <a:rPr lang="fr-FR" b="1" dirty="0">
                <a:solidFill>
                  <a:srgbClr val="FF0000"/>
                </a:solidFill>
              </a:rPr>
              <a:t>prix unitaires principaux jugés excessifs ou anormalement </a:t>
            </a:r>
            <a:r>
              <a:rPr lang="fr-FR" dirty="0"/>
              <a:t>bas conformément aux dispositions </a:t>
            </a:r>
            <a:r>
              <a:rPr lang="fr-FR" dirty="0" smtClean="0"/>
              <a:t>(Art. 44) ;</a:t>
            </a:r>
          </a:p>
          <a:p>
            <a:pPr lvl="1"/>
            <a:endParaRPr lang="fr-FR" dirty="0"/>
          </a:p>
        </p:txBody>
      </p:sp>
    </p:spTree>
    <p:extLst>
      <p:ext uri="{BB962C8B-B14F-4D97-AF65-F5344CB8AC3E}">
        <p14:creationId xmlns:p14="http://schemas.microsoft.com/office/powerpoint/2010/main" val="1567534985"/>
      </p:ext>
    </p:extLst>
  </p:cSld>
  <p:clrMapOvr>
    <a:masterClrMapping/>
  </p:clrMapOvr>
  <p:transition>
    <p:split orient="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44 : Détermination du prix de référence, de l’offre excessive et de l’offre anormalement basse</a:t>
            </a:r>
          </a:p>
        </p:txBody>
      </p:sp>
      <p:sp>
        <p:nvSpPr>
          <p:cNvPr id="3" name="Espace réservé du texte 2"/>
          <p:cNvSpPr>
            <a:spLocks noGrp="1"/>
          </p:cNvSpPr>
          <p:nvPr>
            <p:ph type="body" sz="quarter" idx="13"/>
          </p:nvPr>
        </p:nvSpPr>
        <p:spPr/>
        <p:txBody>
          <a:bodyPr/>
          <a:lstStyle/>
          <a:p>
            <a:r>
              <a:rPr lang="fr-FR" dirty="0" smtClean="0"/>
              <a:t>La définition de la notion de prix de référence :</a:t>
            </a:r>
          </a:p>
          <a:p>
            <a:pPr lvl="1"/>
            <a:r>
              <a:rPr lang="fr-FR" dirty="0"/>
              <a:t>« </a:t>
            </a:r>
            <a:r>
              <a:rPr lang="fr-FR" i="1" dirty="0" smtClean="0"/>
              <a:t>Le </a:t>
            </a:r>
            <a:r>
              <a:rPr lang="fr-FR" i="1" dirty="0"/>
              <a:t>prix de référence des offres est égal à la moyenne arithmétique résultant de l’estimation du coût des prestations établie par le maître d’ouvrage et de la moyenne des offres financières des concurrents </a:t>
            </a:r>
            <a:r>
              <a:rPr lang="fr-FR" i="1" dirty="0" smtClean="0"/>
              <a:t>retenus</a:t>
            </a:r>
            <a:r>
              <a:rPr lang="fr-FR" dirty="0" smtClean="0"/>
              <a:t> ».</a:t>
            </a:r>
          </a:p>
          <a:p>
            <a:pPr lvl="1"/>
            <a:endParaRPr lang="fr-FR" dirty="0"/>
          </a:p>
          <a:p>
            <a:pPr marL="422254" lvl="1" indent="0">
              <a:buNone/>
            </a:pPr>
            <a:endParaRPr lang="fr-FR" dirty="0" smtClean="0"/>
          </a:p>
          <a:p>
            <a:pPr lvl="1"/>
            <a:endParaRPr lang="fr-FR" dirty="0"/>
          </a:p>
          <a:p>
            <a:pPr marL="422254" lvl="1" indent="0">
              <a:buNone/>
            </a:pPr>
            <a:endParaRPr lang="fr-FR" dirty="0" smtClean="0"/>
          </a:p>
          <a:p>
            <a:r>
              <a:rPr lang="fr-FR" dirty="0" smtClean="0"/>
              <a:t>La commission procède au classement des offres des concurrents au regard du prix de référence ;</a:t>
            </a:r>
          </a:p>
          <a:p>
            <a:r>
              <a:rPr lang="fr-FR" dirty="0" smtClean="0"/>
              <a:t>L’offre </a:t>
            </a:r>
            <a:r>
              <a:rPr lang="fr-FR" dirty="0"/>
              <a:t>la mieux-</a:t>
            </a:r>
            <a:r>
              <a:rPr lang="fr-FR" dirty="0" err="1"/>
              <a:t>disante</a:t>
            </a:r>
            <a:r>
              <a:rPr lang="fr-FR" dirty="0"/>
              <a:t>, à proposer au maître d’ouvrage, est celle qui est la </a:t>
            </a:r>
            <a:r>
              <a:rPr lang="fr-FR" b="1" dirty="0"/>
              <a:t>plus proche </a:t>
            </a:r>
            <a:r>
              <a:rPr lang="fr-FR" b="1" dirty="0">
                <a:solidFill>
                  <a:srgbClr val="FF0000"/>
                </a:solidFill>
              </a:rPr>
              <a:t>par défaut </a:t>
            </a:r>
            <a:r>
              <a:rPr lang="fr-FR" b="1" dirty="0"/>
              <a:t>du prix de </a:t>
            </a:r>
            <a:r>
              <a:rPr lang="fr-FR" b="1" dirty="0" smtClean="0"/>
              <a:t>référence</a:t>
            </a:r>
            <a:r>
              <a:rPr lang="fr-FR" dirty="0" smtClean="0"/>
              <a:t>;</a:t>
            </a:r>
            <a:endParaRPr lang="fr-FR" dirty="0"/>
          </a:p>
          <a:p>
            <a:r>
              <a:rPr lang="fr-FR" dirty="0"/>
              <a:t>En cas d’absence d’offres inférieures au prix de référence, l’offre la mieux-</a:t>
            </a:r>
            <a:r>
              <a:rPr lang="fr-FR" dirty="0" err="1"/>
              <a:t>disante</a:t>
            </a:r>
            <a:r>
              <a:rPr lang="fr-FR" dirty="0"/>
              <a:t> est celle qui est la </a:t>
            </a:r>
            <a:r>
              <a:rPr lang="fr-FR" b="1" dirty="0"/>
              <a:t>plus proche </a:t>
            </a:r>
            <a:r>
              <a:rPr lang="fr-FR" b="1" dirty="0">
                <a:solidFill>
                  <a:srgbClr val="FF0000"/>
                </a:solidFill>
              </a:rPr>
              <a:t>par excès </a:t>
            </a:r>
            <a:r>
              <a:rPr lang="fr-FR" b="1" dirty="0"/>
              <a:t>de ce </a:t>
            </a:r>
            <a:r>
              <a:rPr lang="fr-FR" b="1" dirty="0" smtClean="0"/>
              <a:t>prix</a:t>
            </a:r>
            <a:r>
              <a:rPr lang="fr-FR" dirty="0" smtClean="0"/>
              <a:t> ;</a:t>
            </a:r>
          </a:p>
          <a:p>
            <a:pPr lvl="1"/>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8040" y="2658006"/>
            <a:ext cx="5476431" cy="1382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7256116"/>
      </p:ext>
    </p:extLst>
  </p:cSld>
  <p:clrMapOvr>
    <a:masterClrMapping/>
  </p:clrMapOvr>
  <p:transition>
    <p:split orient="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147 : Préférence </a:t>
            </a:r>
            <a:r>
              <a:rPr lang="fr-FR" dirty="0" smtClean="0"/>
              <a:t>nationale</a:t>
            </a:r>
            <a:endParaRPr lang="fr-FR" dirty="0"/>
          </a:p>
        </p:txBody>
      </p:sp>
      <p:sp>
        <p:nvSpPr>
          <p:cNvPr id="3" name="Espace réservé du texte 2"/>
          <p:cNvSpPr>
            <a:spLocks noGrp="1"/>
          </p:cNvSpPr>
          <p:nvPr>
            <p:ph type="body" sz="quarter" idx="13"/>
          </p:nvPr>
        </p:nvSpPr>
        <p:spPr/>
        <p:txBody>
          <a:bodyPr/>
          <a:lstStyle/>
          <a:p>
            <a:r>
              <a:rPr lang="fr-FR" dirty="0"/>
              <a:t>L’extension de la préférence nationale, aux marches de fournitures et services, à condition du respect des engagements pris dans le cadre d’accords internationaux dûment ratifiés par le Maroc ;</a:t>
            </a:r>
          </a:p>
          <a:p>
            <a:r>
              <a:rPr lang="fr-FR" dirty="0"/>
              <a:t>Pour les marchés de travaux, fourniture et services autres que les études, l’offre financière présentée par le concurrent non installé au Maroc est :</a:t>
            </a:r>
          </a:p>
          <a:p>
            <a:pPr lvl="1"/>
            <a:r>
              <a:rPr lang="fr-FR" dirty="0"/>
              <a:t>minorée de 15%, lorsque le montant de cette offre est le plus proche par défaut du prix de référence et qu’il existe des offres présentées par des concurrents installés au Maroc inférieures à ce prix de référence ;</a:t>
            </a:r>
          </a:p>
          <a:p>
            <a:pPr lvl="1"/>
            <a:r>
              <a:rPr lang="fr-FR" dirty="0"/>
              <a:t>majorée de 15%, lorsque le montant de cette offre est le plus proche par excès du prix de référence, en cas d’absence d’offres inférieures à ce prix de référence ;</a:t>
            </a:r>
          </a:p>
          <a:p>
            <a:pPr lvl="1"/>
            <a:r>
              <a:rPr lang="fr-FR" dirty="0"/>
              <a:t>majorée de 15%, lorsque le montant de cette offre est le plus proche par défaut du prix de référence, dans le cas où les offres présentées par les concurrents installés au Maroc sont supérieures à ce prix de référence.</a:t>
            </a:r>
          </a:p>
          <a:p>
            <a:r>
              <a:rPr lang="fr-FR" dirty="0"/>
              <a:t>Pour les marchés de services portant sur les études, l’offre financière présentée par le concurrent non installé au Maroc majorée d’un pourcentage fixé à 15%.</a:t>
            </a:r>
          </a:p>
          <a:p>
            <a:r>
              <a:rPr lang="fr-FR" dirty="0"/>
              <a:t>La préférence nationale ne s’appliquent pas au groupement, lorsque un ou plusieurs de ses membres sont installés au Maroc et que leur part est égale ou supérieure à 30</a:t>
            </a:r>
            <a:r>
              <a:rPr lang="fr-FR" dirty="0" smtClean="0"/>
              <a:t>%.</a:t>
            </a:r>
            <a:endParaRPr lang="fr-FR" dirty="0"/>
          </a:p>
        </p:txBody>
      </p:sp>
    </p:spTree>
    <p:extLst>
      <p:ext uri="{BB962C8B-B14F-4D97-AF65-F5344CB8AC3E}">
        <p14:creationId xmlns:p14="http://schemas.microsoft.com/office/powerpoint/2010/main" val="3148360178"/>
      </p:ext>
    </p:extLst>
  </p:cSld>
  <p:clrMapOvr>
    <a:masterClrMapping/>
  </p:clrMapOvr>
  <p:transition>
    <p:split orient="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44 : Détermination du prix de référence, de l’offre excessive et de l’offre anormalement </a:t>
            </a:r>
            <a:r>
              <a:rPr lang="fr-FR" dirty="0" smtClean="0"/>
              <a:t>basse</a:t>
            </a:r>
            <a:endParaRPr lang="fr-FR" dirty="0"/>
          </a:p>
        </p:txBody>
      </p:sp>
      <p:sp>
        <p:nvSpPr>
          <p:cNvPr id="3" name="Espace réservé du texte 2"/>
          <p:cNvSpPr>
            <a:spLocks noGrp="1"/>
          </p:cNvSpPr>
          <p:nvPr>
            <p:ph type="body" sz="quarter" idx="13"/>
          </p:nvPr>
        </p:nvSpPr>
        <p:spPr/>
        <p:txBody>
          <a:bodyPr/>
          <a:lstStyle/>
          <a:p>
            <a:r>
              <a:rPr lang="fr-FR" dirty="0"/>
              <a:t>Le cahier des prescriptions spéciales peut, en cas de besoin, prévoir une clause relative aux prix unitaires principaux.</a:t>
            </a:r>
          </a:p>
          <a:p>
            <a:r>
              <a:rPr lang="fr-FR" dirty="0" smtClean="0"/>
              <a:t>Les </a:t>
            </a:r>
            <a:r>
              <a:rPr lang="fr-FR" dirty="0"/>
              <a:t>modalités d’évaluation du ou des prix unitaires principaux sont fixées comme </a:t>
            </a:r>
            <a:r>
              <a:rPr lang="fr-FR" dirty="0" smtClean="0"/>
              <a:t>suit :</a:t>
            </a:r>
            <a:endParaRPr lang="fr-FR" dirty="0"/>
          </a:p>
          <a:p>
            <a:pPr lvl="1"/>
            <a:r>
              <a:rPr lang="fr-FR" dirty="0"/>
              <a:t>un prix unitaire principal jugé excessif, lorsqu’il est supérieur de plus de </a:t>
            </a:r>
            <a:r>
              <a:rPr lang="fr-FR" dirty="0" smtClean="0"/>
              <a:t>20% </a:t>
            </a:r>
            <a:r>
              <a:rPr lang="fr-FR" dirty="0"/>
              <a:t>par rapport à l’estimation pour les </a:t>
            </a:r>
            <a:r>
              <a:rPr lang="fr-FR" dirty="0" smtClean="0"/>
              <a:t>marchés </a:t>
            </a:r>
            <a:r>
              <a:rPr lang="fr-FR" dirty="0"/>
              <a:t>de travaux, fournitures et services autres que ceux portant sur les </a:t>
            </a:r>
            <a:r>
              <a:rPr lang="fr-FR" dirty="0" smtClean="0"/>
              <a:t>études </a:t>
            </a:r>
            <a:r>
              <a:rPr lang="fr-FR" dirty="0"/>
              <a:t>;</a:t>
            </a:r>
          </a:p>
          <a:p>
            <a:pPr lvl="1"/>
            <a:r>
              <a:rPr lang="fr-FR" dirty="0" smtClean="0"/>
              <a:t>un </a:t>
            </a:r>
            <a:r>
              <a:rPr lang="fr-FR" dirty="0"/>
              <a:t>prix unitaire principal est jugé anormalement bas par rapport à l’estimation lorsqu’il est </a:t>
            </a:r>
            <a:r>
              <a:rPr lang="fr-FR" dirty="0" smtClean="0"/>
              <a:t>inférieur : </a:t>
            </a:r>
            <a:endParaRPr lang="fr-FR" dirty="0"/>
          </a:p>
          <a:p>
            <a:pPr lvl="2"/>
            <a:r>
              <a:rPr lang="fr-FR" dirty="0"/>
              <a:t>de plus de 20% pour les marchés de travaux ;</a:t>
            </a:r>
          </a:p>
          <a:p>
            <a:pPr lvl="2"/>
            <a:r>
              <a:rPr lang="fr-FR" dirty="0"/>
              <a:t>de plus de 25% pour les marchés de fournitures et de services autres que les études</a:t>
            </a:r>
            <a:r>
              <a:rPr lang="fr-FR" dirty="0" smtClean="0"/>
              <a:t>.</a:t>
            </a:r>
          </a:p>
          <a:p>
            <a:r>
              <a:rPr lang="fr-FR" dirty="0" smtClean="0"/>
              <a:t>La </a:t>
            </a:r>
            <a:r>
              <a:rPr lang="fr-FR" dirty="0"/>
              <a:t>commission d’appel d’offres invite, par écrit, le concurrent auquel il est envisagé d'attribuer le marché à justifier </a:t>
            </a:r>
            <a:r>
              <a:rPr lang="fr-FR" dirty="0" smtClean="0"/>
              <a:t>le ou les prix excessifs </a:t>
            </a:r>
            <a:r>
              <a:rPr lang="fr-FR" dirty="0"/>
              <a:t>ou anormalement </a:t>
            </a:r>
            <a:r>
              <a:rPr lang="fr-FR" dirty="0" smtClean="0"/>
              <a:t>bas ;</a:t>
            </a:r>
          </a:p>
          <a:p>
            <a:pPr marL="0" indent="0">
              <a:buNone/>
            </a:pPr>
            <a:endParaRPr lang="fr-FR" dirty="0"/>
          </a:p>
          <a:p>
            <a:endParaRPr lang="fr-FR" dirty="0"/>
          </a:p>
        </p:txBody>
      </p:sp>
    </p:spTree>
    <p:extLst>
      <p:ext uri="{BB962C8B-B14F-4D97-AF65-F5344CB8AC3E}">
        <p14:creationId xmlns:p14="http://schemas.microsoft.com/office/powerpoint/2010/main" val="2357885283"/>
      </p:ext>
    </p:extLst>
  </p:cSld>
  <p:clrMapOvr>
    <a:masterClrMapping/>
  </p:clrMapOvr>
  <p:transition>
    <p:split orient="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44 : Détermination du prix de référence, de l’offre excessive et de l’offre anormalement </a:t>
            </a:r>
            <a:r>
              <a:rPr lang="fr-FR" dirty="0" smtClean="0"/>
              <a:t>basse</a:t>
            </a:r>
            <a:endParaRPr lang="fr-FR" dirty="0"/>
          </a:p>
        </p:txBody>
      </p:sp>
      <p:sp>
        <p:nvSpPr>
          <p:cNvPr id="3" name="Espace réservé du texte 2"/>
          <p:cNvSpPr>
            <a:spLocks noGrp="1"/>
          </p:cNvSpPr>
          <p:nvPr>
            <p:ph type="body" sz="quarter" idx="13"/>
          </p:nvPr>
        </p:nvSpPr>
        <p:spPr/>
        <p:txBody>
          <a:bodyPr/>
          <a:lstStyle/>
          <a:p>
            <a:r>
              <a:rPr lang="fr-FR" dirty="0"/>
              <a:t>Les justifications </a:t>
            </a:r>
            <a:r>
              <a:rPr lang="fr-FR" b="1" dirty="0" smtClean="0">
                <a:solidFill>
                  <a:srgbClr val="FF0000"/>
                </a:solidFill>
              </a:rPr>
              <a:t>des prix unitaires </a:t>
            </a:r>
            <a:r>
              <a:rPr lang="fr-FR" dirty="0" smtClean="0"/>
              <a:t>pouvant </a:t>
            </a:r>
            <a:r>
              <a:rPr lang="fr-FR" dirty="0"/>
              <a:t>être prises en compte concernent, notamment, les aspects </a:t>
            </a:r>
            <a:r>
              <a:rPr lang="fr-FR" dirty="0" smtClean="0"/>
              <a:t>suivants :</a:t>
            </a:r>
            <a:endParaRPr lang="fr-FR" dirty="0"/>
          </a:p>
          <a:p>
            <a:pPr lvl="1"/>
            <a:r>
              <a:rPr lang="fr-FR" dirty="0" smtClean="0"/>
              <a:t>l’économie </a:t>
            </a:r>
            <a:r>
              <a:rPr lang="fr-FR" dirty="0"/>
              <a:t>générée par les modes de fabrication des produits, les modalités de la prestation des services et les procédés de </a:t>
            </a:r>
            <a:r>
              <a:rPr lang="fr-FR" dirty="0" smtClean="0"/>
              <a:t>construction ;</a:t>
            </a:r>
            <a:endParaRPr lang="fr-FR" dirty="0"/>
          </a:p>
          <a:p>
            <a:pPr lvl="1"/>
            <a:r>
              <a:rPr lang="fr-FR" dirty="0" smtClean="0"/>
              <a:t>le </a:t>
            </a:r>
            <a:r>
              <a:rPr lang="fr-FR" dirty="0"/>
              <a:t>caractère exceptionnellement favorable des conditions d’exécution dont peut bénéficier le </a:t>
            </a:r>
            <a:r>
              <a:rPr lang="fr-FR" dirty="0" smtClean="0"/>
              <a:t>concurrent ;</a:t>
            </a:r>
            <a:endParaRPr lang="fr-FR" dirty="0"/>
          </a:p>
          <a:p>
            <a:pPr lvl="1"/>
            <a:r>
              <a:rPr lang="fr-FR" dirty="0" smtClean="0"/>
              <a:t>l’originalité </a:t>
            </a:r>
            <a:r>
              <a:rPr lang="fr-FR" dirty="0"/>
              <a:t>du projet ou de </a:t>
            </a:r>
            <a:r>
              <a:rPr lang="fr-FR" dirty="0" smtClean="0"/>
              <a:t>l’offre ;</a:t>
            </a:r>
            <a:endParaRPr lang="fr-FR" dirty="0"/>
          </a:p>
          <a:p>
            <a:pPr lvl="1"/>
            <a:r>
              <a:rPr lang="fr-FR" dirty="0" smtClean="0"/>
              <a:t>l’utilisation </a:t>
            </a:r>
            <a:r>
              <a:rPr lang="fr-FR" dirty="0"/>
              <a:t>rationnelle des ressources.</a:t>
            </a:r>
          </a:p>
          <a:p>
            <a:endParaRPr lang="fr-FR" dirty="0" smtClean="0"/>
          </a:p>
          <a:p>
            <a:r>
              <a:rPr lang="fr-FR" dirty="0" smtClean="0"/>
              <a:t>Avant </a:t>
            </a:r>
            <a:r>
              <a:rPr lang="fr-FR" dirty="0"/>
              <a:t>de statuer sur l’acceptation ou le rejet de l’offre comportant un ou des prix unitaires principaux excessifs ou anormalement bas, la commission peut instituer une sous-commission pour examiner les justifications fournies par le concurrent concerné.</a:t>
            </a:r>
          </a:p>
          <a:p>
            <a:endParaRPr lang="fr-FR" dirty="0"/>
          </a:p>
        </p:txBody>
      </p:sp>
    </p:spTree>
    <p:extLst>
      <p:ext uri="{BB962C8B-B14F-4D97-AF65-F5344CB8AC3E}">
        <p14:creationId xmlns:p14="http://schemas.microsoft.com/office/powerpoint/2010/main" val="2384920802"/>
      </p:ext>
    </p:extLst>
  </p:cSld>
  <p:clrMapOvr>
    <a:masterClrMapping/>
  </p:clrMapOvr>
  <p:transition>
    <p:split orient="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48 : Annulation de l’appel d’offres</a:t>
            </a:r>
          </a:p>
        </p:txBody>
      </p:sp>
      <p:sp>
        <p:nvSpPr>
          <p:cNvPr id="3" name="Espace réservé du texte 2"/>
          <p:cNvSpPr>
            <a:spLocks noGrp="1"/>
          </p:cNvSpPr>
          <p:nvPr>
            <p:ph type="body" sz="quarter" idx="13"/>
          </p:nvPr>
        </p:nvSpPr>
        <p:spPr/>
        <p:txBody>
          <a:bodyPr/>
          <a:lstStyle/>
          <a:p>
            <a:r>
              <a:rPr lang="fr-FR" dirty="0"/>
              <a:t>L’</a:t>
            </a:r>
            <a:r>
              <a:rPr lang="fr-FR" b="1" dirty="0"/>
              <a:t>annulation</a:t>
            </a:r>
            <a:r>
              <a:rPr lang="fr-FR" dirty="0"/>
              <a:t> de l’appel d’offres </a:t>
            </a:r>
            <a:r>
              <a:rPr lang="fr-FR" b="1" dirty="0"/>
              <a:t>ne peut</a:t>
            </a:r>
            <a:r>
              <a:rPr lang="fr-FR" dirty="0"/>
              <a:t>, en aucun cas, </a:t>
            </a:r>
            <a:r>
              <a:rPr lang="fr-FR" b="1" dirty="0"/>
              <a:t>justifier le lancement d’une nouvelle procédure </a:t>
            </a:r>
            <a:r>
              <a:rPr lang="fr-FR" dirty="0"/>
              <a:t>avec les mêmes conditions de l’appel d’offres initial, tant que les motifs d’annulation suivants persistent :</a:t>
            </a:r>
          </a:p>
          <a:p>
            <a:pPr lvl="1"/>
            <a:r>
              <a:rPr lang="fr-FR" dirty="0" smtClean="0"/>
              <a:t>lorsque </a:t>
            </a:r>
            <a:r>
              <a:rPr lang="fr-FR" dirty="0"/>
              <a:t>les données économiques ou techniques des prestations objet de l’appel d’offres ont été fondamentalement modifiées pour des raisons indépendantes de la volonté du maître d’ouvrage ;</a:t>
            </a:r>
          </a:p>
          <a:p>
            <a:pPr lvl="1"/>
            <a:r>
              <a:rPr lang="fr-FR" dirty="0"/>
              <a:t>lorsqu'il s'avère qu'il y a des circonstances exceptionnelles qui rendent impossible l’exécution normale du marché ;</a:t>
            </a:r>
          </a:p>
          <a:p>
            <a:pPr lvl="1"/>
            <a:r>
              <a:rPr lang="fr-FR" dirty="0"/>
              <a:t>lorsque le montant de l’offre retenue dépasse les crédits budgétaires alloués.</a:t>
            </a:r>
          </a:p>
          <a:p>
            <a:endParaRPr lang="fr-FR" dirty="0" smtClean="0"/>
          </a:p>
          <a:p>
            <a:endParaRPr lang="fr-FR" dirty="0"/>
          </a:p>
        </p:txBody>
      </p:sp>
    </p:spTree>
    <p:extLst>
      <p:ext uri="{BB962C8B-B14F-4D97-AF65-F5344CB8AC3E}">
        <p14:creationId xmlns:p14="http://schemas.microsoft.com/office/powerpoint/2010/main" val="1312176603"/>
      </p:ext>
    </p:extLst>
  </p:cSld>
  <p:clrMapOvr>
    <a:masterClrMapping/>
  </p:clrMapOvr>
  <p:transition>
    <p:split orient="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48 : Annulation de l’appel d’offres</a:t>
            </a:r>
          </a:p>
        </p:txBody>
      </p:sp>
      <p:sp>
        <p:nvSpPr>
          <p:cNvPr id="3" name="Espace réservé du texte 2"/>
          <p:cNvSpPr>
            <a:spLocks noGrp="1"/>
          </p:cNvSpPr>
          <p:nvPr>
            <p:ph type="body" sz="quarter" idx="13"/>
          </p:nvPr>
        </p:nvSpPr>
        <p:spPr/>
        <p:txBody>
          <a:bodyPr/>
          <a:lstStyle/>
          <a:p>
            <a:r>
              <a:rPr lang="fr-FR" dirty="0" smtClean="0"/>
              <a:t>L’introduction de nouveaux cas </a:t>
            </a:r>
            <a:r>
              <a:rPr lang="fr-FR" dirty="0"/>
              <a:t>d'annulation de l’appel </a:t>
            </a:r>
            <a:r>
              <a:rPr lang="fr-FR" dirty="0" smtClean="0"/>
              <a:t>d’offres :</a:t>
            </a:r>
            <a:endParaRPr lang="fr-FR" dirty="0"/>
          </a:p>
          <a:p>
            <a:pPr lvl="1"/>
            <a:r>
              <a:rPr lang="fr-FR" dirty="0"/>
              <a:t>lorsqu’un vice de procédure a été </a:t>
            </a:r>
            <a:r>
              <a:rPr lang="fr-FR" dirty="0" smtClean="0"/>
              <a:t>décelé ;</a:t>
            </a:r>
            <a:endParaRPr lang="fr-FR" dirty="0"/>
          </a:p>
          <a:p>
            <a:pPr lvl="1"/>
            <a:r>
              <a:rPr lang="fr-FR" dirty="0"/>
              <a:t>lorsqu’il s’avère que la réclamation introduite par le concurrent est </a:t>
            </a:r>
            <a:r>
              <a:rPr lang="fr-FR" dirty="0" smtClean="0"/>
              <a:t>fondée ;</a:t>
            </a:r>
            <a:endParaRPr lang="fr-FR" dirty="0"/>
          </a:p>
          <a:p>
            <a:pPr lvl="1"/>
            <a:r>
              <a:rPr lang="fr-FR" b="1" dirty="0">
                <a:solidFill>
                  <a:srgbClr val="FF0000"/>
                </a:solidFill>
              </a:rPr>
              <a:t>lorsqu’aucun des concurrents n’a donné son accord pour le maintien de son offre pendant le délai supplémentaire proposé par le maître </a:t>
            </a:r>
            <a:r>
              <a:rPr lang="fr-FR" b="1" dirty="0" smtClean="0">
                <a:solidFill>
                  <a:srgbClr val="FF0000"/>
                </a:solidFill>
              </a:rPr>
              <a:t>d’ouvrage ;</a:t>
            </a:r>
            <a:endParaRPr lang="fr-FR" b="1" dirty="0">
              <a:solidFill>
                <a:srgbClr val="FF0000"/>
              </a:solidFill>
            </a:endParaRPr>
          </a:p>
          <a:p>
            <a:pPr lvl="1"/>
            <a:r>
              <a:rPr lang="fr-FR" b="1" dirty="0">
                <a:solidFill>
                  <a:srgbClr val="FF0000"/>
                </a:solidFill>
              </a:rPr>
              <a:t>lorsque l’approbation du marché n’est pas notifiée à l’attributaire dans le </a:t>
            </a:r>
            <a:r>
              <a:rPr lang="fr-FR" b="1" dirty="0" smtClean="0">
                <a:solidFill>
                  <a:srgbClr val="FF0000"/>
                </a:solidFill>
              </a:rPr>
              <a:t>délai imparti ;</a:t>
            </a:r>
          </a:p>
          <a:p>
            <a:pPr lvl="1"/>
            <a:r>
              <a:rPr lang="fr-FR" b="1" dirty="0" smtClean="0">
                <a:solidFill>
                  <a:srgbClr val="FF0000"/>
                </a:solidFill>
              </a:rPr>
              <a:t>lorsque </a:t>
            </a:r>
            <a:r>
              <a:rPr lang="fr-FR" b="1" dirty="0">
                <a:solidFill>
                  <a:srgbClr val="FF0000"/>
                </a:solidFill>
              </a:rPr>
              <a:t>l’attributaire refuse de signer le </a:t>
            </a:r>
            <a:r>
              <a:rPr lang="fr-FR" b="1" dirty="0" smtClean="0">
                <a:solidFill>
                  <a:srgbClr val="FF0000"/>
                </a:solidFill>
              </a:rPr>
              <a:t>marché ;</a:t>
            </a:r>
            <a:endParaRPr lang="fr-FR" b="1" dirty="0">
              <a:solidFill>
                <a:srgbClr val="FF0000"/>
              </a:solidFill>
            </a:endParaRPr>
          </a:p>
          <a:p>
            <a:pPr lvl="1"/>
            <a:r>
              <a:rPr lang="fr-FR" b="1" dirty="0">
                <a:solidFill>
                  <a:srgbClr val="FF0000"/>
                </a:solidFill>
              </a:rPr>
              <a:t>lorsque l’attributaire refuse de recevoir l’approbation du marché qui lui a été notifiée dans le délai </a:t>
            </a:r>
            <a:r>
              <a:rPr lang="fr-FR" b="1" dirty="0" smtClean="0">
                <a:solidFill>
                  <a:srgbClr val="FF0000"/>
                </a:solidFill>
              </a:rPr>
              <a:t>imparti</a:t>
            </a:r>
            <a:r>
              <a:rPr lang="fr-FR" dirty="0" smtClean="0">
                <a:solidFill>
                  <a:srgbClr val="FF0000"/>
                </a:solidFill>
              </a:rPr>
              <a:t>.</a:t>
            </a:r>
            <a:endParaRPr lang="fr-FR" dirty="0">
              <a:solidFill>
                <a:srgbClr val="FF0000"/>
              </a:solidFill>
            </a:endParaRPr>
          </a:p>
        </p:txBody>
      </p:sp>
    </p:spTree>
    <p:extLst>
      <p:ext uri="{BB962C8B-B14F-4D97-AF65-F5344CB8AC3E}">
        <p14:creationId xmlns:p14="http://schemas.microsoft.com/office/powerpoint/2010/main" val="1864698929"/>
      </p:ext>
    </p:extLst>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1"/>
          </p:nvPr>
        </p:nvSpPr>
        <p:spPr/>
        <p:txBody>
          <a:bodyPr/>
          <a:lstStyle/>
          <a:p>
            <a:r>
              <a:rPr lang="fr-FR" sz="1600" dirty="0" smtClean="0"/>
              <a:t>Article </a:t>
            </a:r>
            <a:r>
              <a:rPr lang="fr-FR" sz="1600" dirty="0"/>
              <a:t>38 : Commission d’appel d’offres</a:t>
            </a:r>
          </a:p>
          <a:p>
            <a:r>
              <a:rPr lang="fr-FR" sz="1600" dirty="0"/>
              <a:t>Article 39 : Ouverture des plis des concurrents en séance publique</a:t>
            </a:r>
          </a:p>
          <a:p>
            <a:r>
              <a:rPr lang="fr-FR" sz="1600" dirty="0"/>
              <a:t>Article 43 : Evaluation des offres financières des concurrents et choix de l’offre économiquement la plus avantageuse</a:t>
            </a:r>
          </a:p>
          <a:p>
            <a:r>
              <a:rPr lang="fr-FR" sz="1600" dirty="0"/>
              <a:t>Article 44 : Détermination du prix de référence, de l’offre excessive et de l’offre anormalement </a:t>
            </a:r>
            <a:r>
              <a:rPr lang="fr-FR" sz="1600" dirty="0" smtClean="0"/>
              <a:t>basse</a:t>
            </a:r>
          </a:p>
          <a:p>
            <a:r>
              <a:rPr lang="fr-FR" sz="1600" dirty="0"/>
              <a:t>Article 147 : Préférence </a:t>
            </a:r>
            <a:r>
              <a:rPr lang="fr-FR" sz="1600" dirty="0" smtClean="0"/>
              <a:t>nationale</a:t>
            </a:r>
          </a:p>
          <a:p>
            <a:r>
              <a:rPr lang="fr-FR" sz="1600" dirty="0" smtClean="0"/>
              <a:t>Article </a:t>
            </a:r>
            <a:r>
              <a:rPr lang="fr-FR" sz="1600" dirty="0"/>
              <a:t>48 : Annulation de l’appel </a:t>
            </a:r>
            <a:r>
              <a:rPr lang="fr-FR" sz="1600" dirty="0" smtClean="0"/>
              <a:t>d’offres</a:t>
            </a:r>
          </a:p>
          <a:p>
            <a:r>
              <a:rPr lang="fr-FR" sz="1600" dirty="0"/>
              <a:t>Article 82 : Evaluation et classement des projets et attribution du </a:t>
            </a:r>
            <a:r>
              <a:rPr lang="fr-FR" sz="1600" dirty="0" smtClean="0"/>
              <a:t>marché</a:t>
            </a:r>
          </a:p>
          <a:p>
            <a:r>
              <a:rPr lang="fr-FR" sz="1600" dirty="0"/>
              <a:t>Article 144 : Marchés </a:t>
            </a:r>
            <a:r>
              <a:rPr lang="fr-FR" sz="1600" dirty="0" smtClean="0"/>
              <a:t>d’études</a:t>
            </a:r>
          </a:p>
          <a:p>
            <a:r>
              <a:rPr lang="fr-FR" sz="1600" dirty="0"/>
              <a:t>Article 145 : Marchés de services relatifs aux systèmes </a:t>
            </a:r>
            <a:r>
              <a:rPr lang="fr-FR" sz="1600" dirty="0" smtClean="0"/>
              <a:t>d’information</a:t>
            </a:r>
            <a:endParaRPr lang="fr-FR" sz="1600" dirty="0"/>
          </a:p>
        </p:txBody>
      </p:sp>
      <p:sp>
        <p:nvSpPr>
          <p:cNvPr id="4" name="Titre 3"/>
          <p:cNvSpPr>
            <a:spLocks noGrp="1"/>
          </p:cNvSpPr>
          <p:nvPr>
            <p:ph type="title"/>
          </p:nvPr>
        </p:nvSpPr>
        <p:spPr/>
        <p:txBody>
          <a:bodyPr/>
          <a:lstStyle/>
          <a:p>
            <a:r>
              <a:rPr lang="fr-FR" dirty="0" smtClean="0"/>
              <a:t>Plan de la présentation</a:t>
            </a:r>
            <a:endParaRPr lang="fr-FR" dirty="0"/>
          </a:p>
        </p:txBody>
      </p:sp>
    </p:spTree>
    <p:extLst>
      <p:ext uri="{BB962C8B-B14F-4D97-AF65-F5344CB8AC3E}">
        <p14:creationId xmlns:p14="http://schemas.microsoft.com/office/powerpoint/2010/main" val="2650443469"/>
      </p:ext>
    </p:extLst>
  </p:cSld>
  <p:clrMapOvr>
    <a:masterClrMapping/>
  </p:clrMapOvr>
  <p:transition>
    <p:split orient="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82</a:t>
            </a:r>
            <a:r>
              <a:rPr lang="fr-FR" dirty="0"/>
              <a:t> </a:t>
            </a:r>
            <a:r>
              <a:rPr lang="fr-FR" dirty="0" smtClean="0"/>
              <a:t>: </a:t>
            </a:r>
            <a:r>
              <a:rPr lang="fr-FR" dirty="0"/>
              <a:t>Evaluation et classement des projets et attribution du marché</a:t>
            </a:r>
          </a:p>
        </p:txBody>
      </p:sp>
      <p:sp>
        <p:nvSpPr>
          <p:cNvPr id="3" name="Espace réservé du texte 2"/>
          <p:cNvSpPr>
            <a:spLocks noGrp="1"/>
          </p:cNvSpPr>
          <p:nvPr>
            <p:ph type="body" sz="quarter" idx="13"/>
          </p:nvPr>
        </p:nvSpPr>
        <p:spPr/>
        <p:txBody>
          <a:bodyPr/>
          <a:lstStyle/>
          <a:p>
            <a:r>
              <a:rPr lang="fr-FR" dirty="0"/>
              <a:t>Dans le cas où deux ou plusieurs projets </a:t>
            </a:r>
            <a:r>
              <a:rPr lang="fr-FR" dirty="0" smtClean="0"/>
              <a:t>de concours ont </a:t>
            </a:r>
            <a:r>
              <a:rPr lang="fr-FR" dirty="0"/>
              <a:t>obtenu des notes globales équivalentes, le jury retient le concurrent ayant obtenu </a:t>
            </a:r>
            <a:r>
              <a:rPr lang="fr-FR" b="1" dirty="0">
                <a:solidFill>
                  <a:srgbClr val="FF0000"/>
                </a:solidFill>
              </a:rPr>
              <a:t>la meilleure note technique </a:t>
            </a:r>
            <a:r>
              <a:rPr lang="fr-FR" dirty="0"/>
              <a:t>pour le projet </a:t>
            </a:r>
            <a:r>
              <a:rPr lang="fr-FR" dirty="0" smtClean="0"/>
              <a:t>proposé ;</a:t>
            </a:r>
            <a:endParaRPr lang="fr-FR" dirty="0"/>
          </a:p>
          <a:p>
            <a:r>
              <a:rPr lang="fr-FR" dirty="0" smtClean="0"/>
              <a:t>Si les </a:t>
            </a:r>
            <a:r>
              <a:rPr lang="fr-FR" b="1" dirty="0" smtClean="0">
                <a:solidFill>
                  <a:srgbClr val="FF0000"/>
                </a:solidFill>
              </a:rPr>
              <a:t>notes </a:t>
            </a:r>
            <a:r>
              <a:rPr lang="fr-FR" b="1" dirty="0">
                <a:solidFill>
                  <a:srgbClr val="FF0000"/>
                </a:solidFill>
              </a:rPr>
              <a:t>techniques sont </a:t>
            </a:r>
            <a:r>
              <a:rPr lang="fr-FR" b="1" dirty="0" smtClean="0">
                <a:solidFill>
                  <a:srgbClr val="FF0000"/>
                </a:solidFill>
              </a:rPr>
              <a:t>équivalentes</a:t>
            </a:r>
            <a:r>
              <a:rPr lang="fr-FR" dirty="0"/>
              <a:t>, le jury procède </a:t>
            </a:r>
            <a:r>
              <a:rPr lang="fr-FR" b="1" dirty="0">
                <a:solidFill>
                  <a:srgbClr val="FF0000"/>
                </a:solidFill>
              </a:rPr>
              <a:t>au tirage au sort </a:t>
            </a:r>
            <a:r>
              <a:rPr lang="fr-FR" dirty="0"/>
              <a:t>pour classer les </a:t>
            </a:r>
            <a:r>
              <a:rPr lang="fr-FR" dirty="0" smtClean="0"/>
              <a:t>concurrents ;</a:t>
            </a:r>
          </a:p>
          <a:p>
            <a:r>
              <a:rPr lang="fr-FR" dirty="0" smtClean="0"/>
              <a:t>La précision que les </a:t>
            </a:r>
            <a:r>
              <a:rPr lang="fr-FR" b="1" dirty="0">
                <a:solidFill>
                  <a:srgbClr val="FF0000"/>
                </a:solidFill>
              </a:rPr>
              <a:t>primes ne sont pas octroyées aux concurrents </a:t>
            </a:r>
            <a:r>
              <a:rPr lang="fr-FR" b="1" dirty="0" smtClean="0">
                <a:solidFill>
                  <a:srgbClr val="FF0000"/>
                </a:solidFill>
              </a:rPr>
              <a:t>écartés</a:t>
            </a:r>
            <a:r>
              <a:rPr lang="fr-FR" dirty="0" smtClean="0"/>
              <a:t>.</a:t>
            </a:r>
            <a:endParaRPr lang="fr-FR" dirty="0"/>
          </a:p>
        </p:txBody>
      </p:sp>
    </p:spTree>
    <p:extLst>
      <p:ext uri="{BB962C8B-B14F-4D97-AF65-F5344CB8AC3E}">
        <p14:creationId xmlns:p14="http://schemas.microsoft.com/office/powerpoint/2010/main" val="891340478"/>
      </p:ext>
    </p:extLst>
  </p:cSld>
  <p:clrMapOvr>
    <a:masterClrMapping/>
  </p:clrMapOvr>
  <p:transition>
    <p:split orient="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144 : Marchés d’études</a:t>
            </a:r>
          </a:p>
        </p:txBody>
      </p:sp>
      <p:sp>
        <p:nvSpPr>
          <p:cNvPr id="3" name="Espace réservé du texte 2"/>
          <p:cNvSpPr>
            <a:spLocks noGrp="1"/>
          </p:cNvSpPr>
          <p:nvPr>
            <p:ph type="body" sz="quarter" idx="13"/>
          </p:nvPr>
        </p:nvSpPr>
        <p:spPr/>
        <p:txBody>
          <a:bodyPr/>
          <a:lstStyle/>
          <a:p>
            <a:r>
              <a:rPr lang="fr-FR" dirty="0" smtClean="0"/>
              <a:t>La précision que les </a:t>
            </a:r>
            <a:r>
              <a:rPr lang="fr-FR" dirty="0"/>
              <a:t>marchés d’études ne peuvent, en aucun cas, </a:t>
            </a:r>
            <a:r>
              <a:rPr lang="fr-FR" b="1" dirty="0"/>
              <a:t>avoir pour objet l’élaboration des projets de textes législatifs ou </a:t>
            </a:r>
            <a:r>
              <a:rPr lang="fr-FR" b="1" dirty="0" smtClean="0"/>
              <a:t>réglementaires, s</a:t>
            </a:r>
            <a:r>
              <a:rPr lang="fr-FR" dirty="0" smtClean="0"/>
              <a:t>auf </a:t>
            </a:r>
            <a:r>
              <a:rPr lang="fr-FR" dirty="0"/>
              <a:t>autorisation du Chef du </a:t>
            </a:r>
            <a:r>
              <a:rPr lang="fr-FR" dirty="0" smtClean="0"/>
              <a:t>gouvernement</a:t>
            </a:r>
            <a:r>
              <a:rPr lang="fr-FR" b="1" dirty="0" smtClean="0"/>
              <a:t> ;</a:t>
            </a:r>
          </a:p>
          <a:p>
            <a:r>
              <a:rPr lang="fr-FR" dirty="0" smtClean="0"/>
              <a:t>La précision que les </a:t>
            </a:r>
            <a:r>
              <a:rPr lang="fr-FR" b="1" dirty="0"/>
              <a:t>bureaux d’études non installés au Maroc sont tenus d’associer des experts </a:t>
            </a:r>
            <a:r>
              <a:rPr lang="fr-FR" b="1" dirty="0" smtClean="0"/>
              <a:t>marocains dans </a:t>
            </a:r>
            <a:r>
              <a:rPr lang="fr-FR" b="1" dirty="0"/>
              <a:t>une proportion qui ne peut être inférieure à </a:t>
            </a:r>
            <a:r>
              <a:rPr lang="fr-FR" b="1" dirty="0" smtClean="0"/>
              <a:t>20% </a:t>
            </a:r>
            <a:r>
              <a:rPr lang="fr-FR" b="1" dirty="0"/>
              <a:t>des experts </a:t>
            </a:r>
            <a:r>
              <a:rPr lang="fr-FR" dirty="0"/>
              <a:t>affectés à l’exécution des prestations objet du marché, sauf en cas d’indisponibilité de ces experts </a:t>
            </a:r>
            <a:r>
              <a:rPr lang="fr-FR" dirty="0" smtClean="0"/>
              <a:t>nationaux ;</a:t>
            </a:r>
            <a:endParaRPr lang="fr-FR" dirty="0"/>
          </a:p>
          <a:p>
            <a:r>
              <a:rPr lang="fr-FR" dirty="0" smtClean="0"/>
              <a:t>L’introduction </a:t>
            </a:r>
            <a:r>
              <a:rPr lang="fr-FR" dirty="0"/>
              <a:t>du seuil d’admissibilité des </a:t>
            </a:r>
            <a:r>
              <a:rPr lang="fr-FR" dirty="0" smtClean="0"/>
              <a:t>concurrents pour l’évaluation des offres techniques ;</a:t>
            </a:r>
          </a:p>
          <a:p>
            <a:r>
              <a:rPr lang="fr-FR" dirty="0"/>
              <a:t>Lors de l’évaluation financière des offres, la </a:t>
            </a:r>
            <a:r>
              <a:rPr lang="fr-FR" dirty="0" smtClean="0"/>
              <a:t>commission </a:t>
            </a:r>
            <a:r>
              <a:rPr lang="fr-FR" dirty="0"/>
              <a:t>écarte </a:t>
            </a:r>
            <a:r>
              <a:rPr lang="fr-FR" dirty="0" smtClean="0"/>
              <a:t>:</a:t>
            </a:r>
          </a:p>
          <a:p>
            <a:pPr lvl="1"/>
            <a:r>
              <a:rPr lang="fr-FR" dirty="0" smtClean="0"/>
              <a:t>l’offre excessive, </a:t>
            </a:r>
            <a:r>
              <a:rPr lang="fr-FR" dirty="0"/>
              <a:t>lorsqu’elle est supérieure de plus de </a:t>
            </a:r>
            <a:r>
              <a:rPr lang="fr-FR" dirty="0" smtClean="0"/>
              <a:t>20% </a:t>
            </a:r>
            <a:r>
              <a:rPr lang="fr-FR" dirty="0"/>
              <a:t>par rapport à l’estimation du coût des </a:t>
            </a:r>
            <a:r>
              <a:rPr lang="fr-FR" dirty="0" smtClean="0"/>
              <a:t>prestations ;</a:t>
            </a:r>
            <a:endParaRPr lang="fr-FR" dirty="0"/>
          </a:p>
          <a:p>
            <a:pPr lvl="1"/>
            <a:r>
              <a:rPr lang="fr-FR" dirty="0"/>
              <a:t>l’offre </a:t>
            </a:r>
            <a:r>
              <a:rPr lang="fr-FR" dirty="0" smtClean="0"/>
              <a:t>anormalement </a:t>
            </a:r>
            <a:r>
              <a:rPr lang="fr-FR" dirty="0"/>
              <a:t>basses </a:t>
            </a:r>
            <a:r>
              <a:rPr lang="fr-FR" dirty="0" smtClean="0"/>
              <a:t>lorsqu’elle </a:t>
            </a:r>
            <a:r>
              <a:rPr lang="fr-FR" dirty="0"/>
              <a:t>est inférieure de plus de </a:t>
            </a:r>
            <a:r>
              <a:rPr lang="fr-FR" dirty="0" smtClean="0"/>
              <a:t>25% </a:t>
            </a:r>
            <a:r>
              <a:rPr lang="fr-FR" dirty="0"/>
              <a:t>par rapport à l’estimation du coût des </a:t>
            </a:r>
            <a:r>
              <a:rPr lang="fr-FR" dirty="0" smtClean="0"/>
              <a:t>prestations.</a:t>
            </a:r>
          </a:p>
          <a:p>
            <a:r>
              <a:rPr lang="fr-FR" dirty="0"/>
              <a:t>La pondération attribuée à l’offre financière est fixée à une note comprise entre 10 à 40 % au lieu de 10 à 20</a:t>
            </a:r>
            <a:r>
              <a:rPr lang="fr-FR" dirty="0" smtClean="0"/>
              <a:t>%.</a:t>
            </a:r>
            <a:endParaRPr lang="fr-FR" dirty="0"/>
          </a:p>
          <a:p>
            <a:endParaRPr lang="fr-FR" dirty="0"/>
          </a:p>
        </p:txBody>
      </p:sp>
    </p:spTree>
    <p:extLst>
      <p:ext uri="{BB962C8B-B14F-4D97-AF65-F5344CB8AC3E}">
        <p14:creationId xmlns:p14="http://schemas.microsoft.com/office/powerpoint/2010/main" val="950415138"/>
      </p:ext>
    </p:extLst>
  </p:cSld>
  <p:clrMapOvr>
    <a:masterClrMapping/>
  </p:clrMapOvr>
  <p:transition>
    <p:split orient="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145</a:t>
            </a:r>
            <a:r>
              <a:rPr lang="fr-FR" dirty="0"/>
              <a:t> </a:t>
            </a:r>
            <a:r>
              <a:rPr lang="fr-FR" dirty="0" smtClean="0"/>
              <a:t>: </a:t>
            </a:r>
            <a:r>
              <a:rPr lang="fr-FR" dirty="0"/>
              <a:t>Marchés de services relatifs aux systèmes d’information</a:t>
            </a:r>
          </a:p>
        </p:txBody>
      </p:sp>
      <p:sp>
        <p:nvSpPr>
          <p:cNvPr id="3" name="Espace réservé du texte 2"/>
          <p:cNvSpPr>
            <a:spLocks noGrp="1"/>
          </p:cNvSpPr>
          <p:nvPr>
            <p:ph type="body" sz="quarter" idx="13"/>
          </p:nvPr>
        </p:nvSpPr>
        <p:spPr/>
        <p:txBody>
          <a:bodyPr/>
          <a:lstStyle/>
          <a:p>
            <a:r>
              <a:rPr lang="fr-FR" b="1" dirty="0" smtClean="0"/>
              <a:t>Les </a:t>
            </a:r>
            <a:r>
              <a:rPr lang="fr-FR" b="1" dirty="0"/>
              <a:t>concurrents non installés au Maroc </a:t>
            </a:r>
            <a:r>
              <a:rPr lang="fr-FR" dirty="0"/>
              <a:t>sont tenus d’associer des </a:t>
            </a:r>
            <a:r>
              <a:rPr lang="fr-FR" b="1" dirty="0"/>
              <a:t>experts </a:t>
            </a:r>
            <a:r>
              <a:rPr lang="fr-FR" b="1" dirty="0" smtClean="0"/>
              <a:t>marocains </a:t>
            </a:r>
            <a:r>
              <a:rPr lang="fr-FR" dirty="0" smtClean="0"/>
              <a:t>dans </a:t>
            </a:r>
            <a:r>
              <a:rPr lang="fr-FR" dirty="0"/>
              <a:t>une proportion </a:t>
            </a:r>
            <a:r>
              <a:rPr lang="fr-FR" b="1" dirty="0">
                <a:solidFill>
                  <a:srgbClr val="FF0000"/>
                </a:solidFill>
              </a:rPr>
              <a:t>qui ne peut être inférieure à </a:t>
            </a:r>
            <a:r>
              <a:rPr lang="fr-FR" b="1" dirty="0" smtClean="0">
                <a:solidFill>
                  <a:srgbClr val="FF0000"/>
                </a:solidFill>
              </a:rPr>
              <a:t>20% </a:t>
            </a:r>
            <a:r>
              <a:rPr lang="fr-FR" b="1" dirty="0">
                <a:solidFill>
                  <a:srgbClr val="FF0000"/>
                </a:solidFill>
              </a:rPr>
              <a:t>des experts </a:t>
            </a:r>
            <a:r>
              <a:rPr lang="fr-FR" dirty="0"/>
              <a:t>mobilisés pour l’exécution des prestations </a:t>
            </a:r>
            <a:r>
              <a:rPr lang="fr-FR" dirty="0" smtClean="0"/>
              <a:t>relatives </a:t>
            </a:r>
            <a:r>
              <a:rPr lang="fr-FR" dirty="0"/>
              <a:t>aux systèmes </a:t>
            </a:r>
            <a:r>
              <a:rPr lang="fr-FR" dirty="0" smtClean="0"/>
              <a:t>d’information, </a:t>
            </a:r>
            <a:r>
              <a:rPr lang="fr-FR" dirty="0"/>
              <a:t>sauf en cas d’indisponibilité de ces experts nationaux.</a:t>
            </a:r>
          </a:p>
        </p:txBody>
      </p:sp>
    </p:spTree>
    <p:extLst>
      <p:ext uri="{BB962C8B-B14F-4D97-AF65-F5344CB8AC3E}">
        <p14:creationId xmlns:p14="http://schemas.microsoft.com/office/powerpoint/2010/main" val="3163201751"/>
      </p:ext>
    </p:extLst>
  </p:cSld>
  <p:clrMapOvr>
    <a:masterClrMapping/>
  </p:clrMapOvr>
  <p:transition>
    <p:split orient="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p:txBody>
          <a:bodyPr/>
          <a:lstStyle/>
          <a:p>
            <a:pPr>
              <a:spcBef>
                <a:spcPts val="0"/>
              </a:spcBef>
              <a:spcAft>
                <a:spcPts val="0"/>
              </a:spcAft>
            </a:pPr>
            <a:r>
              <a:rPr lang="fr-FR" dirty="0"/>
              <a:t>Méthodes d’évaluation des </a:t>
            </a:r>
            <a:r>
              <a:rPr lang="fr-FR" dirty="0" smtClean="0"/>
              <a:t>offres</a:t>
            </a:r>
          </a:p>
          <a:p>
            <a:pPr>
              <a:spcBef>
                <a:spcPts val="0"/>
              </a:spcBef>
              <a:spcAft>
                <a:spcPts val="0"/>
              </a:spcAft>
            </a:pPr>
            <a:r>
              <a:rPr lang="fr-FR" dirty="0" smtClean="0"/>
              <a:t>présentées par les concurrents</a:t>
            </a:r>
            <a:endParaRPr lang="fr-FR" dirty="0"/>
          </a:p>
        </p:txBody>
      </p:sp>
      <p:sp>
        <p:nvSpPr>
          <p:cNvPr id="5" name="Espace réservé du texte 4"/>
          <p:cNvSpPr>
            <a:spLocks noGrp="1"/>
          </p:cNvSpPr>
          <p:nvPr>
            <p:ph type="body" sz="quarter" idx="11"/>
          </p:nvPr>
        </p:nvSpPr>
        <p:spPr/>
        <p:txBody>
          <a:bodyPr/>
          <a:lstStyle/>
          <a:p>
            <a:r>
              <a:rPr lang="fr-FR" dirty="0" smtClean="0"/>
              <a:t>Module N</a:t>
            </a:r>
            <a:r>
              <a:rPr lang="fr-FR" smtClean="0"/>
              <a:t>° 4</a:t>
            </a:r>
            <a:endParaRPr lang="fr-FR" dirty="0"/>
          </a:p>
        </p:txBody>
      </p:sp>
    </p:spTree>
    <p:extLst>
      <p:ext uri="{BB962C8B-B14F-4D97-AF65-F5344CB8AC3E}">
        <p14:creationId xmlns:p14="http://schemas.microsoft.com/office/powerpoint/2010/main" val="2607151025"/>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21 : Règlement </a:t>
            </a:r>
            <a:r>
              <a:rPr lang="fr-FR" dirty="0"/>
              <a:t>de </a:t>
            </a:r>
            <a:r>
              <a:rPr lang="fr-FR" dirty="0" smtClean="0"/>
              <a:t>consultation</a:t>
            </a:r>
            <a:endParaRPr lang="fr-FR" dirty="0"/>
          </a:p>
        </p:txBody>
      </p:sp>
      <p:sp>
        <p:nvSpPr>
          <p:cNvPr id="3" name="Espace réservé du texte 2"/>
          <p:cNvSpPr>
            <a:spLocks noGrp="1"/>
          </p:cNvSpPr>
          <p:nvPr>
            <p:ph type="body" sz="quarter" idx="13"/>
          </p:nvPr>
        </p:nvSpPr>
        <p:spPr/>
        <p:txBody>
          <a:bodyPr/>
          <a:lstStyle/>
          <a:p>
            <a:r>
              <a:rPr lang="fr-FR" dirty="0"/>
              <a:t>La précision que le règlement de consultation établi par le maître d’ouvrage prévoit notamment les mentions suivantes :</a:t>
            </a:r>
          </a:p>
          <a:p>
            <a:pPr lvl="1">
              <a:spcBef>
                <a:spcPts val="0"/>
              </a:spcBef>
              <a:spcAft>
                <a:spcPts val="600"/>
              </a:spcAft>
            </a:pPr>
            <a:r>
              <a:rPr lang="fr-FR" b="1" dirty="0">
                <a:solidFill>
                  <a:srgbClr val="FF0000"/>
                </a:solidFill>
              </a:rPr>
              <a:t>le taux </a:t>
            </a:r>
            <a:r>
              <a:rPr lang="fr-FR" b="1" dirty="0" smtClean="0">
                <a:solidFill>
                  <a:srgbClr val="FF0000"/>
                </a:solidFill>
              </a:rPr>
              <a:t>fixe 15% </a:t>
            </a:r>
            <a:r>
              <a:rPr lang="fr-FR" dirty="0"/>
              <a:t>à appliquer dans le cadre de la préférence </a:t>
            </a:r>
            <a:r>
              <a:rPr lang="fr-FR" dirty="0" smtClean="0"/>
              <a:t>nationale accordée aux entreprises installée au Maroc ; </a:t>
            </a:r>
            <a:endParaRPr lang="fr-FR" dirty="0"/>
          </a:p>
          <a:p>
            <a:pPr lvl="1">
              <a:spcBef>
                <a:spcPts val="0"/>
              </a:spcBef>
              <a:spcAft>
                <a:spcPts val="600"/>
              </a:spcAft>
            </a:pPr>
            <a:r>
              <a:rPr lang="fr-FR" dirty="0"/>
              <a:t>les montants des offres exprimées en monnaies étrangères doivent être convertis en dirhams </a:t>
            </a:r>
            <a:r>
              <a:rPr lang="fr-FR" b="1" dirty="0" smtClean="0">
                <a:solidFill>
                  <a:srgbClr val="FF0000"/>
                </a:solidFill>
              </a:rPr>
              <a:t>sur la base du cours de référence du dirham en vigueur</a:t>
            </a:r>
            <a:r>
              <a:rPr lang="fr-FR" dirty="0" smtClean="0"/>
              <a:t>, </a:t>
            </a:r>
            <a:r>
              <a:rPr lang="fr-FR" dirty="0"/>
              <a:t>donné par Bank Al-</a:t>
            </a:r>
            <a:r>
              <a:rPr lang="fr-FR" dirty="0" err="1"/>
              <a:t>Maghrib</a:t>
            </a:r>
            <a:r>
              <a:rPr lang="fr-FR" dirty="0"/>
              <a:t>, le premier jour ouvrable de la semaine précédant celle du jour d’ouverture des plis ;</a:t>
            </a:r>
          </a:p>
          <a:p>
            <a:pPr lvl="1">
              <a:spcBef>
                <a:spcPts val="0"/>
              </a:spcBef>
              <a:spcAft>
                <a:spcPts val="600"/>
              </a:spcAft>
            </a:pPr>
            <a:r>
              <a:rPr lang="fr-FR" dirty="0" smtClean="0"/>
              <a:t>le </a:t>
            </a:r>
            <a:r>
              <a:rPr lang="fr-FR" dirty="0"/>
              <a:t>cas échéant, le numéro, la désignation et le montant estimé du ou des prix unitaires </a:t>
            </a:r>
            <a:r>
              <a:rPr lang="fr-FR" dirty="0" smtClean="0"/>
              <a:t>principaux</a:t>
            </a:r>
            <a:r>
              <a:rPr lang="fr-FR" dirty="0"/>
              <a:t> </a:t>
            </a:r>
            <a:r>
              <a:rPr lang="fr-FR" dirty="0" smtClean="0"/>
              <a:t>;</a:t>
            </a:r>
          </a:p>
          <a:p>
            <a:pPr lvl="1">
              <a:spcBef>
                <a:spcPts val="0"/>
              </a:spcBef>
              <a:spcAft>
                <a:spcPts val="600"/>
              </a:spcAft>
            </a:pPr>
            <a:r>
              <a:rPr lang="fr-FR" dirty="0"/>
              <a:t>le nombre et l’expérience des artisans et </a:t>
            </a:r>
            <a:r>
              <a:rPr lang="fr-FR" dirty="0" err="1"/>
              <a:t>maalmens</a:t>
            </a:r>
            <a:r>
              <a:rPr lang="fr-FR" dirty="0"/>
              <a:t> (maîtres artisans) auxquels le concurrent s’engage à recourir au titre des prestations de sauvegarde des médinas et de restauration des ouvrages traditionnels, historiques et anciens ;</a:t>
            </a:r>
          </a:p>
          <a:p>
            <a:pPr lvl="1">
              <a:spcBef>
                <a:spcPts val="0"/>
              </a:spcBef>
              <a:spcAft>
                <a:spcPts val="600"/>
              </a:spcAft>
            </a:pPr>
            <a:endParaRPr lang="fr-FR" dirty="0" smtClean="0"/>
          </a:p>
          <a:p>
            <a:pPr lvl="1"/>
            <a:endParaRPr lang="fr-FR" dirty="0"/>
          </a:p>
        </p:txBody>
      </p:sp>
    </p:spTree>
    <p:extLst>
      <p:ext uri="{BB962C8B-B14F-4D97-AF65-F5344CB8AC3E}">
        <p14:creationId xmlns:p14="http://schemas.microsoft.com/office/powerpoint/2010/main" val="457552426"/>
      </p:ext>
    </p:extLst>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21</a:t>
            </a:r>
            <a:r>
              <a:rPr lang="fr-FR" dirty="0"/>
              <a:t> </a:t>
            </a:r>
            <a:r>
              <a:rPr lang="fr-FR" dirty="0" smtClean="0"/>
              <a:t>: </a:t>
            </a:r>
            <a:r>
              <a:rPr lang="fr-FR" dirty="0"/>
              <a:t>Règlement de </a:t>
            </a:r>
            <a:r>
              <a:rPr lang="fr-FR" dirty="0" smtClean="0"/>
              <a:t>consultation</a:t>
            </a:r>
            <a:endParaRPr lang="fr-FR" dirty="0"/>
          </a:p>
        </p:txBody>
      </p:sp>
      <p:sp>
        <p:nvSpPr>
          <p:cNvPr id="3" name="Espace réservé du texte 2"/>
          <p:cNvSpPr>
            <a:spLocks noGrp="1"/>
          </p:cNvSpPr>
          <p:nvPr>
            <p:ph type="body" sz="quarter" idx="13"/>
          </p:nvPr>
        </p:nvSpPr>
        <p:spPr/>
        <p:txBody>
          <a:bodyPr/>
          <a:lstStyle/>
          <a:p>
            <a:r>
              <a:rPr lang="fr-FR" dirty="0" smtClean="0"/>
              <a:t>La </a:t>
            </a:r>
            <a:r>
              <a:rPr lang="fr-FR" b="1" dirty="0">
                <a:solidFill>
                  <a:srgbClr val="FF0000"/>
                </a:solidFill>
              </a:rPr>
              <a:t>suppression du dossier </a:t>
            </a:r>
            <a:r>
              <a:rPr lang="fr-FR" b="1" dirty="0" smtClean="0">
                <a:solidFill>
                  <a:srgbClr val="FF0000"/>
                </a:solidFill>
              </a:rPr>
              <a:t>additif</a:t>
            </a:r>
            <a:r>
              <a:rPr lang="fr-FR" dirty="0" smtClean="0"/>
              <a:t> </a:t>
            </a:r>
            <a:r>
              <a:rPr lang="fr-FR" dirty="0"/>
              <a:t>avec </a:t>
            </a:r>
            <a:r>
              <a:rPr lang="fr-FR" dirty="0" smtClean="0"/>
              <a:t>intégration </a:t>
            </a:r>
            <a:r>
              <a:rPr lang="fr-FR" dirty="0"/>
              <a:t>des documents exigés actuellement dans </a:t>
            </a:r>
            <a:r>
              <a:rPr lang="fr-FR" dirty="0" smtClean="0"/>
              <a:t>ce </a:t>
            </a:r>
            <a:r>
              <a:rPr lang="fr-FR" dirty="0" smtClean="0"/>
              <a:t>dossier </a:t>
            </a:r>
            <a:r>
              <a:rPr lang="fr-FR" dirty="0" smtClean="0"/>
              <a:t>comme </a:t>
            </a:r>
            <a:r>
              <a:rPr lang="fr-FR" dirty="0"/>
              <a:t>clauses </a:t>
            </a:r>
            <a:r>
              <a:rPr lang="fr-FR" dirty="0" smtClean="0"/>
              <a:t>contractuelles ;</a:t>
            </a:r>
            <a:endParaRPr lang="fr-FR" dirty="0"/>
          </a:p>
          <a:p>
            <a:r>
              <a:rPr lang="fr-FR" dirty="0" smtClean="0"/>
              <a:t>L’ajout de certains critères d’admissibilité </a:t>
            </a:r>
            <a:r>
              <a:rPr lang="fr-FR" dirty="0"/>
              <a:t>et d’attribution du marché </a:t>
            </a:r>
            <a:r>
              <a:rPr lang="fr-FR" dirty="0" smtClean="0"/>
              <a:t>par nature de prestation (travaux, fournitures et services).</a:t>
            </a:r>
            <a:endParaRPr lang="fr-FR" dirty="0"/>
          </a:p>
          <a:p>
            <a:r>
              <a:rPr lang="fr-FR" b="1" dirty="0"/>
              <a:t>Pour </a:t>
            </a:r>
            <a:r>
              <a:rPr lang="fr-FR" b="1" dirty="0" smtClean="0"/>
              <a:t>tous les marchés </a:t>
            </a:r>
            <a:r>
              <a:rPr lang="fr-FR" dirty="0" smtClean="0"/>
              <a:t>au niveau du dossier technique : </a:t>
            </a:r>
          </a:p>
          <a:p>
            <a:pPr lvl="1"/>
            <a:r>
              <a:rPr lang="fr-FR" dirty="0" smtClean="0"/>
              <a:t>la déclaration du plan </a:t>
            </a:r>
            <a:r>
              <a:rPr lang="fr-FR" dirty="0"/>
              <a:t>de </a:t>
            </a:r>
            <a:r>
              <a:rPr lang="fr-FR" dirty="0" smtClean="0"/>
              <a:t>charge ;</a:t>
            </a:r>
          </a:p>
          <a:p>
            <a:pPr lvl="1"/>
            <a:r>
              <a:rPr lang="fr-FR" dirty="0" smtClean="0"/>
              <a:t>si </a:t>
            </a:r>
            <a:r>
              <a:rPr lang="fr-FR" dirty="0"/>
              <a:t>la présentation de l’offre technique est </a:t>
            </a:r>
            <a:r>
              <a:rPr lang="fr-FR" dirty="0" smtClean="0"/>
              <a:t>exigée :</a:t>
            </a:r>
          </a:p>
          <a:p>
            <a:pPr lvl="2"/>
            <a:r>
              <a:rPr lang="fr-FR" dirty="0" smtClean="0"/>
              <a:t>la fixation d’un seuil </a:t>
            </a:r>
            <a:r>
              <a:rPr lang="fr-FR" dirty="0"/>
              <a:t>d’admissibilité des </a:t>
            </a:r>
            <a:r>
              <a:rPr lang="fr-FR" dirty="0" smtClean="0"/>
              <a:t>concurrents ;</a:t>
            </a:r>
          </a:p>
          <a:p>
            <a:pPr lvl="2"/>
            <a:r>
              <a:rPr lang="fr-FR" dirty="0" smtClean="0"/>
              <a:t>ajout de nouveau critères d’évaluation :</a:t>
            </a:r>
          </a:p>
          <a:p>
            <a:pPr lvl="3"/>
            <a:r>
              <a:rPr lang="fr-FR" dirty="0" smtClean="0"/>
              <a:t>pour les </a:t>
            </a:r>
            <a:r>
              <a:rPr lang="fr-FR" dirty="0"/>
              <a:t>marchés de travaux </a:t>
            </a:r>
            <a:r>
              <a:rPr lang="fr-FR" dirty="0" smtClean="0"/>
              <a:t>:</a:t>
            </a:r>
          </a:p>
          <a:p>
            <a:pPr lvl="4"/>
            <a:r>
              <a:rPr lang="fr-FR" dirty="0"/>
              <a:t>le nombre et l’expérience des artisans et </a:t>
            </a:r>
            <a:r>
              <a:rPr lang="fr-FR" dirty="0" err="1"/>
              <a:t>maalmens</a:t>
            </a:r>
            <a:r>
              <a:rPr lang="fr-FR" dirty="0"/>
              <a:t> (maîtres artisans) auxquels le concurrent s’engage à recourir au titre des prestations de sauvegarde des médinas et de restauration des ouvrages traditionnels, historiques et </a:t>
            </a:r>
            <a:r>
              <a:rPr lang="fr-FR" dirty="0" smtClean="0"/>
              <a:t>anciens ;</a:t>
            </a:r>
          </a:p>
          <a:p>
            <a:pPr lvl="4"/>
            <a:r>
              <a:rPr lang="fr-FR" dirty="0" smtClean="0"/>
              <a:t>la </a:t>
            </a:r>
            <a:r>
              <a:rPr lang="fr-FR" dirty="0"/>
              <a:t>préservation des ressources </a:t>
            </a:r>
            <a:r>
              <a:rPr lang="fr-FR" dirty="0" smtClean="0"/>
              <a:t>hydriques ;</a:t>
            </a:r>
            <a:endParaRPr lang="fr-FR" dirty="0"/>
          </a:p>
          <a:p>
            <a:pPr lvl="4"/>
            <a:r>
              <a:rPr lang="fr-FR" dirty="0" smtClean="0"/>
              <a:t>le </a:t>
            </a:r>
            <a:r>
              <a:rPr lang="fr-FR" dirty="0"/>
              <a:t>degré d’utilisation des produits d’origine </a:t>
            </a:r>
            <a:r>
              <a:rPr lang="fr-FR" dirty="0" smtClean="0"/>
              <a:t>marocaine ;</a:t>
            </a:r>
            <a:endParaRPr lang="fr-FR" dirty="0"/>
          </a:p>
          <a:p>
            <a:pPr lvl="4"/>
            <a:r>
              <a:rPr lang="fr-FR" dirty="0" smtClean="0"/>
              <a:t>l’implantation </a:t>
            </a:r>
            <a:r>
              <a:rPr lang="fr-FR" dirty="0"/>
              <a:t>du concurrent dans la région concernée par le </a:t>
            </a:r>
            <a:r>
              <a:rPr lang="fr-FR" dirty="0" smtClean="0"/>
              <a:t>projet.</a:t>
            </a:r>
            <a:endParaRPr lang="fr-FR" dirty="0"/>
          </a:p>
        </p:txBody>
      </p:sp>
    </p:spTree>
    <p:extLst>
      <p:ext uri="{BB962C8B-B14F-4D97-AF65-F5344CB8AC3E}">
        <p14:creationId xmlns:p14="http://schemas.microsoft.com/office/powerpoint/2010/main" val="261140302"/>
      </p:ext>
    </p:extLst>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21 : Règlement de </a:t>
            </a:r>
            <a:r>
              <a:rPr lang="fr-FR" dirty="0" smtClean="0"/>
              <a:t>consultation</a:t>
            </a:r>
            <a:endParaRPr lang="fr-FR" dirty="0"/>
          </a:p>
        </p:txBody>
      </p:sp>
      <p:sp>
        <p:nvSpPr>
          <p:cNvPr id="3" name="Espace réservé du texte 2"/>
          <p:cNvSpPr>
            <a:spLocks noGrp="1"/>
          </p:cNvSpPr>
          <p:nvPr>
            <p:ph type="body" sz="quarter" idx="13"/>
          </p:nvPr>
        </p:nvSpPr>
        <p:spPr/>
        <p:txBody>
          <a:bodyPr/>
          <a:lstStyle/>
          <a:p>
            <a:pPr lvl="2"/>
            <a:r>
              <a:rPr lang="fr-FR" dirty="0" smtClean="0"/>
              <a:t>pour les </a:t>
            </a:r>
            <a:r>
              <a:rPr lang="fr-FR" b="1" dirty="0"/>
              <a:t>marchés de </a:t>
            </a:r>
            <a:r>
              <a:rPr lang="fr-FR" b="1" dirty="0" smtClean="0"/>
              <a:t>fourniture </a:t>
            </a:r>
            <a:r>
              <a:rPr lang="fr-FR" dirty="0" smtClean="0"/>
              <a:t>:</a:t>
            </a:r>
          </a:p>
          <a:p>
            <a:pPr lvl="3"/>
            <a:r>
              <a:rPr lang="fr-FR" dirty="0"/>
              <a:t>la préservation des ressources </a:t>
            </a:r>
            <a:r>
              <a:rPr lang="fr-FR" dirty="0" smtClean="0"/>
              <a:t>hydriques ;</a:t>
            </a:r>
            <a:endParaRPr lang="fr-FR" dirty="0"/>
          </a:p>
          <a:p>
            <a:pPr lvl="3"/>
            <a:r>
              <a:rPr lang="fr-FR" dirty="0" smtClean="0"/>
              <a:t>le </a:t>
            </a:r>
            <a:r>
              <a:rPr lang="fr-FR" dirty="0"/>
              <a:t>recours aux produits de l’artisanat marocain, le cas </a:t>
            </a:r>
            <a:r>
              <a:rPr lang="fr-FR" dirty="0" smtClean="0"/>
              <a:t>échéant ;</a:t>
            </a:r>
            <a:endParaRPr lang="fr-FR" dirty="0"/>
          </a:p>
          <a:p>
            <a:pPr lvl="3"/>
            <a:r>
              <a:rPr lang="fr-FR" dirty="0" smtClean="0"/>
              <a:t>l’implantation </a:t>
            </a:r>
            <a:r>
              <a:rPr lang="fr-FR" dirty="0"/>
              <a:t>du concurrent dans la région concernée par les prestations objet du </a:t>
            </a:r>
            <a:r>
              <a:rPr lang="fr-FR" dirty="0" smtClean="0"/>
              <a:t>marché.</a:t>
            </a:r>
            <a:endParaRPr lang="fr-FR" dirty="0"/>
          </a:p>
          <a:p>
            <a:pPr lvl="2"/>
            <a:r>
              <a:rPr lang="fr-FR" dirty="0" smtClean="0"/>
              <a:t>pour les </a:t>
            </a:r>
            <a:r>
              <a:rPr lang="fr-FR" b="1" dirty="0"/>
              <a:t>marchés de </a:t>
            </a:r>
            <a:r>
              <a:rPr lang="fr-FR" b="1" dirty="0" smtClean="0"/>
              <a:t>services </a:t>
            </a:r>
            <a:r>
              <a:rPr lang="fr-FR" dirty="0" smtClean="0"/>
              <a:t>: </a:t>
            </a:r>
          </a:p>
          <a:p>
            <a:pPr lvl="3"/>
            <a:r>
              <a:rPr lang="fr-FR" dirty="0" smtClean="0"/>
              <a:t>l’implantation </a:t>
            </a:r>
            <a:r>
              <a:rPr lang="fr-FR" dirty="0"/>
              <a:t>du concurrent dans la région concernée par le </a:t>
            </a:r>
            <a:r>
              <a:rPr lang="fr-FR" dirty="0" smtClean="0"/>
              <a:t>projet.</a:t>
            </a:r>
          </a:p>
          <a:p>
            <a:pPr lvl="1"/>
            <a:endParaRPr lang="fr-FR" dirty="0" smtClean="0"/>
          </a:p>
          <a:p>
            <a:pPr lvl="1"/>
            <a:r>
              <a:rPr lang="fr-FR" dirty="0" smtClean="0"/>
              <a:t>Après l’admission </a:t>
            </a:r>
            <a:r>
              <a:rPr lang="fr-FR" dirty="0"/>
              <a:t>des </a:t>
            </a:r>
            <a:r>
              <a:rPr lang="fr-FR" dirty="0" smtClean="0"/>
              <a:t>concurrents, </a:t>
            </a:r>
            <a:r>
              <a:rPr lang="fr-FR" dirty="0"/>
              <a:t>le seul critère à prendre en considération </a:t>
            </a:r>
            <a:r>
              <a:rPr lang="fr-FR" dirty="0" smtClean="0"/>
              <a:t>pour </a:t>
            </a:r>
            <a:r>
              <a:rPr lang="fr-FR" dirty="0"/>
              <a:t>l’attribution du </a:t>
            </a:r>
            <a:r>
              <a:rPr lang="fr-FR" dirty="0" smtClean="0"/>
              <a:t>marché, est </a:t>
            </a:r>
            <a:r>
              <a:rPr lang="fr-FR" b="1" dirty="0">
                <a:solidFill>
                  <a:srgbClr val="FF0000"/>
                </a:solidFill>
              </a:rPr>
              <a:t>l’offre économiquement la plus </a:t>
            </a:r>
            <a:r>
              <a:rPr lang="fr-FR" b="1" dirty="0" smtClean="0">
                <a:solidFill>
                  <a:srgbClr val="FF0000"/>
                </a:solidFill>
              </a:rPr>
              <a:t>avantageuse </a:t>
            </a:r>
            <a:r>
              <a:rPr lang="fr-FR" dirty="0" smtClean="0"/>
              <a:t>(Art. 43).</a:t>
            </a:r>
          </a:p>
          <a:p>
            <a:endParaRPr lang="fr-FR" dirty="0"/>
          </a:p>
          <a:p>
            <a:pPr marL="0" indent="0">
              <a:buNone/>
            </a:pPr>
            <a:endParaRPr lang="fr-FR" dirty="0"/>
          </a:p>
        </p:txBody>
      </p:sp>
    </p:spTree>
    <p:extLst>
      <p:ext uri="{BB962C8B-B14F-4D97-AF65-F5344CB8AC3E}">
        <p14:creationId xmlns:p14="http://schemas.microsoft.com/office/powerpoint/2010/main" val="3281903500"/>
      </p:ext>
    </p:extLst>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24 : Cautionnement </a:t>
            </a:r>
            <a:r>
              <a:rPr lang="fr-FR" dirty="0"/>
              <a:t>provisoire</a:t>
            </a:r>
          </a:p>
        </p:txBody>
      </p:sp>
      <p:sp>
        <p:nvSpPr>
          <p:cNvPr id="3" name="Espace réservé du texte 2"/>
          <p:cNvSpPr>
            <a:spLocks noGrp="1"/>
          </p:cNvSpPr>
          <p:nvPr>
            <p:ph type="body" sz="quarter" idx="13"/>
          </p:nvPr>
        </p:nvSpPr>
        <p:spPr/>
        <p:txBody>
          <a:bodyPr/>
          <a:lstStyle/>
          <a:p>
            <a:r>
              <a:rPr lang="fr-FR" dirty="0"/>
              <a:t>La précision que le montant du cautionnement provisoire doit être exprimé en valeur </a:t>
            </a:r>
            <a:r>
              <a:rPr lang="fr-FR" b="1" dirty="0">
                <a:solidFill>
                  <a:srgbClr val="FF0000"/>
                </a:solidFill>
              </a:rPr>
              <a:t>sans, toutefois, dépasser </a:t>
            </a:r>
            <a:r>
              <a:rPr lang="fr-FR" b="1" dirty="0" smtClean="0">
                <a:solidFill>
                  <a:srgbClr val="FF0000"/>
                </a:solidFill>
              </a:rPr>
              <a:t>2% </a:t>
            </a:r>
            <a:r>
              <a:rPr lang="fr-FR" b="1" dirty="0">
                <a:solidFill>
                  <a:srgbClr val="FF0000"/>
                </a:solidFill>
              </a:rPr>
              <a:t>du montant de l’estimation</a:t>
            </a:r>
            <a:r>
              <a:rPr lang="fr-FR" dirty="0"/>
              <a:t> du coût des prestations établie par le maître </a:t>
            </a:r>
            <a:r>
              <a:rPr lang="fr-FR" dirty="0" smtClean="0"/>
              <a:t>d’ouvrage ;</a:t>
            </a:r>
            <a:endParaRPr lang="fr-FR" dirty="0"/>
          </a:p>
          <a:p>
            <a:r>
              <a:rPr lang="fr-FR" dirty="0" smtClean="0"/>
              <a:t>La </a:t>
            </a:r>
            <a:r>
              <a:rPr lang="fr-FR" dirty="0"/>
              <a:t>précision que le cautionnement provisoire reste acquis, selon le cas, à l’Etat, à la collectivité territoriale, à l’établissement public ou à la personne morale de droit public concerné, dans l’un des cas </a:t>
            </a:r>
            <a:r>
              <a:rPr lang="fr-FR" dirty="0" smtClean="0"/>
              <a:t>suivants :</a:t>
            </a:r>
            <a:endParaRPr lang="fr-FR" dirty="0"/>
          </a:p>
          <a:p>
            <a:pPr lvl="1"/>
            <a:r>
              <a:rPr lang="fr-FR" dirty="0"/>
              <a:t>si l’offre du concurrent est écartée pour les motifs </a:t>
            </a:r>
            <a:r>
              <a:rPr lang="fr-FR" dirty="0" smtClean="0"/>
              <a:t>suivants ;</a:t>
            </a:r>
          </a:p>
          <a:p>
            <a:pPr lvl="2"/>
            <a:r>
              <a:rPr lang="fr-FR" dirty="0"/>
              <a:t>ne répond pas dans le délai qui lui est imparti;</a:t>
            </a:r>
          </a:p>
          <a:p>
            <a:pPr lvl="2"/>
            <a:r>
              <a:rPr lang="fr-FR" dirty="0"/>
              <a:t>ne produit pas les pièces exigées ou produit des pièces non conformes;</a:t>
            </a:r>
          </a:p>
          <a:p>
            <a:pPr lvl="2"/>
            <a:r>
              <a:rPr lang="fr-FR" dirty="0"/>
              <a:t>ne produit pas les échantillons ou les prototypes, lorsqu’ils sont exigés;</a:t>
            </a:r>
          </a:p>
          <a:p>
            <a:pPr lvl="2"/>
            <a:r>
              <a:rPr lang="fr-FR" dirty="0"/>
              <a:t>ne confirme pas les rectifications des erreurs matérielles relevées;</a:t>
            </a:r>
          </a:p>
          <a:p>
            <a:pPr lvl="2"/>
            <a:r>
              <a:rPr lang="fr-FR" dirty="0"/>
              <a:t>ne régularise pas les discordances constatées entre les diverses pièces de son dossier</a:t>
            </a:r>
            <a:r>
              <a:rPr lang="fr-FR" dirty="0" smtClean="0"/>
              <a:t>;</a:t>
            </a:r>
            <a:endParaRPr lang="fr-FR" dirty="0"/>
          </a:p>
        </p:txBody>
      </p:sp>
    </p:spTree>
    <p:extLst>
      <p:ext uri="{BB962C8B-B14F-4D97-AF65-F5344CB8AC3E}">
        <p14:creationId xmlns:p14="http://schemas.microsoft.com/office/powerpoint/2010/main" val="946446269"/>
      </p:ext>
    </p:extLst>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24 : Cautionnement </a:t>
            </a:r>
            <a:r>
              <a:rPr lang="fr-FR" dirty="0"/>
              <a:t>provisoire</a:t>
            </a:r>
          </a:p>
        </p:txBody>
      </p:sp>
      <p:sp>
        <p:nvSpPr>
          <p:cNvPr id="3" name="Espace réservé du texte 2"/>
          <p:cNvSpPr>
            <a:spLocks noGrp="1"/>
          </p:cNvSpPr>
          <p:nvPr>
            <p:ph type="body" sz="quarter" idx="13"/>
          </p:nvPr>
        </p:nvSpPr>
        <p:spPr/>
        <p:txBody>
          <a:bodyPr/>
          <a:lstStyle/>
          <a:p>
            <a:pPr lvl="1"/>
            <a:r>
              <a:rPr lang="fr-FR" dirty="0" smtClean="0"/>
              <a:t>si </a:t>
            </a:r>
            <a:r>
              <a:rPr lang="fr-FR" dirty="0"/>
              <a:t>le concurrent retire son offre pendant le délai de validité des </a:t>
            </a:r>
            <a:r>
              <a:rPr lang="fr-FR" dirty="0" smtClean="0"/>
              <a:t>offres ;</a:t>
            </a:r>
            <a:endParaRPr lang="fr-FR" dirty="0"/>
          </a:p>
          <a:p>
            <a:pPr lvl="1"/>
            <a:r>
              <a:rPr lang="fr-FR" dirty="0"/>
              <a:t>si l’attributaire refuse de signer le </a:t>
            </a:r>
            <a:r>
              <a:rPr lang="fr-FR" dirty="0" smtClean="0"/>
              <a:t>marché ;</a:t>
            </a:r>
            <a:endParaRPr lang="fr-FR" dirty="0"/>
          </a:p>
          <a:p>
            <a:pPr lvl="1"/>
            <a:r>
              <a:rPr lang="fr-FR" dirty="0"/>
              <a:t>si le titulaire refuse d’accuser réception de l’approbation du marché qui lui a été notifiée dans le délai </a:t>
            </a:r>
            <a:r>
              <a:rPr lang="fr-FR" dirty="0" smtClean="0"/>
              <a:t>imparti.</a:t>
            </a:r>
            <a:endParaRPr lang="fr-FR" dirty="0"/>
          </a:p>
          <a:p>
            <a:r>
              <a:rPr lang="fr-FR" dirty="0" smtClean="0"/>
              <a:t>Si </a:t>
            </a:r>
            <a:r>
              <a:rPr lang="fr-FR" dirty="0"/>
              <a:t>le cahier des prescriptions spéciales ne prévoit pas de cautionnement provisoire, il est appliqué au concurrent </a:t>
            </a:r>
            <a:r>
              <a:rPr lang="fr-FR" dirty="0" smtClean="0"/>
              <a:t>une </a:t>
            </a:r>
            <a:r>
              <a:rPr lang="fr-FR" dirty="0"/>
              <a:t>pénalité </a:t>
            </a:r>
            <a:r>
              <a:rPr lang="fr-FR" dirty="0" smtClean="0"/>
              <a:t>de 1% </a:t>
            </a:r>
            <a:r>
              <a:rPr lang="fr-FR" dirty="0"/>
              <a:t>du montant de l’estimation établie par le maître </a:t>
            </a:r>
            <a:r>
              <a:rPr lang="fr-FR" dirty="0" smtClean="0"/>
              <a:t>d’ouvrage.</a:t>
            </a:r>
            <a:endParaRPr lang="fr-FR" dirty="0"/>
          </a:p>
          <a:p>
            <a:endParaRPr lang="fr-FR" dirty="0"/>
          </a:p>
        </p:txBody>
      </p:sp>
    </p:spTree>
    <p:extLst>
      <p:ext uri="{BB962C8B-B14F-4D97-AF65-F5344CB8AC3E}">
        <p14:creationId xmlns:p14="http://schemas.microsoft.com/office/powerpoint/2010/main" val="2509370969"/>
      </p:ext>
    </p:extLst>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p:txBody>
          <a:bodyPr/>
          <a:lstStyle/>
          <a:p>
            <a:r>
              <a:rPr lang="fr-FR" dirty="0"/>
              <a:t>Article </a:t>
            </a:r>
            <a:r>
              <a:rPr lang="fr-FR" dirty="0" smtClean="0"/>
              <a:t>26 : Réunion </a:t>
            </a:r>
            <a:r>
              <a:rPr lang="fr-FR" dirty="0"/>
              <a:t>ou visite des lieux</a:t>
            </a:r>
          </a:p>
        </p:txBody>
      </p:sp>
      <p:sp>
        <p:nvSpPr>
          <p:cNvPr id="3" name="Espace réservé du texte 2"/>
          <p:cNvSpPr>
            <a:spLocks noGrp="1"/>
          </p:cNvSpPr>
          <p:nvPr>
            <p:ph type="body" sz="quarter" idx="13"/>
          </p:nvPr>
        </p:nvSpPr>
        <p:spPr/>
        <p:txBody>
          <a:bodyPr/>
          <a:lstStyle/>
          <a:p>
            <a:r>
              <a:rPr lang="fr-FR" dirty="0" smtClean="0"/>
              <a:t>La précision que la présence </a:t>
            </a:r>
            <a:r>
              <a:rPr lang="fr-FR" dirty="0"/>
              <a:t>des concurrents à la réunion ou la visite des lieux n’est pas </a:t>
            </a:r>
            <a:r>
              <a:rPr lang="fr-FR" dirty="0" smtClean="0"/>
              <a:t>obligatoire ;</a:t>
            </a:r>
          </a:p>
          <a:p>
            <a:r>
              <a:rPr lang="fr-FR" dirty="0"/>
              <a:t>La précision que </a:t>
            </a:r>
            <a:r>
              <a:rPr lang="fr-FR" dirty="0" smtClean="0"/>
              <a:t>l’absence </a:t>
            </a:r>
            <a:r>
              <a:rPr lang="fr-FR" dirty="0"/>
              <a:t>de tout concurrent à </a:t>
            </a:r>
            <a:r>
              <a:rPr lang="fr-FR" dirty="0" smtClean="0"/>
              <a:t>la réunion </a:t>
            </a:r>
            <a:r>
              <a:rPr lang="fr-FR" dirty="0"/>
              <a:t>ou visite des lieux ne </a:t>
            </a:r>
            <a:r>
              <a:rPr lang="fr-FR" dirty="0" smtClean="0"/>
              <a:t>peut constituer </a:t>
            </a:r>
            <a:r>
              <a:rPr lang="fr-FR" dirty="0"/>
              <a:t>un motif d’élimination du concurrent </a:t>
            </a:r>
            <a:r>
              <a:rPr lang="fr-FR" dirty="0" smtClean="0"/>
              <a:t>concerné.</a:t>
            </a:r>
          </a:p>
          <a:p>
            <a:endParaRPr lang="fr-FR" dirty="0"/>
          </a:p>
        </p:txBody>
      </p:sp>
    </p:spTree>
    <p:extLst>
      <p:ext uri="{BB962C8B-B14F-4D97-AF65-F5344CB8AC3E}">
        <p14:creationId xmlns:p14="http://schemas.microsoft.com/office/powerpoint/2010/main" val="710830825"/>
      </p:ext>
    </p:extLst>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2_Modèle par défa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spPr>
      <a:bodyPr spcFirstLastPara="0" vert="horz" wrap="square" lIns="144000" tIns="144000" rIns="144000" bIns="144000" numCol="1" spcCol="1270" anchor="ctr" anchorCtr="0">
        <a:noAutofit/>
      </a:bodyPr>
      <a:lstStyle>
        <a:defPPr algn="ctr" defTabSz="577850">
          <a:spcBef>
            <a:spcPct val="0"/>
          </a:spcBef>
          <a:spcAft>
            <a:spcPts val="0"/>
          </a:spcAft>
          <a:defRPr sz="1300" b="1" kern="1200" dirty="0" smtClean="0"/>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lnDef>
      <a:spPr bwMode="auto">
        <a:noFill/>
        <a:ln w="3175">
          <a:solidFill>
            <a:srgbClr val="756452"/>
          </a:solidFill>
          <a:round/>
          <a:headEnd/>
          <a:tailEnd type="triangle" w="med" len="med"/>
        </a:ln>
        <a:effectLst/>
      </a:spPr>
      <a:bodyPr/>
      <a:lstStyle/>
    </a:lnDef>
    <a:txDef>
      <a:spPr>
        <a:noFill/>
      </a:spPr>
      <a:bodyPr wrap="none" lIns="0" tIns="0" rIns="0" bIns="0" rtlCol="0">
        <a:spAutoFit/>
      </a:bodyPr>
      <a:lstStyle>
        <a:defPPr>
          <a:defRPr sz="2000" b="1" dirty="0" smtClean="0"/>
        </a:defPPr>
      </a:lstStyle>
    </a:tx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80464</TotalTime>
  <Words>3562</Words>
  <Application>Microsoft Office PowerPoint</Application>
  <PresentationFormat>Affichage à l'écran (4:3)</PresentationFormat>
  <Paragraphs>220</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2_Modèle par défaut</vt:lpstr>
      <vt:lpstr>Présentation PowerPoint</vt:lpstr>
      <vt:lpstr>Plan de la présentation</vt:lpstr>
      <vt:lpstr>Plan de la présentation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e.azour</dc:creator>
  <cp:lastModifiedBy>user</cp:lastModifiedBy>
  <cp:revision>8545</cp:revision>
  <cp:lastPrinted>2022-11-28T08:10:42Z</cp:lastPrinted>
  <dcterms:created xsi:type="dcterms:W3CDTF">2008-03-27T17:13:29Z</dcterms:created>
  <dcterms:modified xsi:type="dcterms:W3CDTF">2023-05-27T11:11:15Z</dcterms:modified>
</cp:coreProperties>
</file>